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3" r:id="rId3"/>
    <p:sldId id="304" r:id="rId4"/>
    <p:sldId id="311" r:id="rId5"/>
    <p:sldId id="314" r:id="rId6"/>
    <p:sldId id="315" r:id="rId7"/>
    <p:sldId id="316" r:id="rId8"/>
    <p:sldId id="317" r:id="rId9"/>
    <p:sldId id="320" r:id="rId10"/>
    <p:sldId id="318" r:id="rId11"/>
    <p:sldId id="32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95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099745646168"/>
          <c:y val="0.1326263459664353"/>
          <c:w val="0.35354310425261759"/>
          <c:h val="0.6266914752094344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0667682999859698"/>
          <c:y val="0.11472386990186909"/>
          <c:w val="0.43839424438251245"/>
          <c:h val="0.6264165157031909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D7593F-AEB0-4FE9-995B-27982C6EBB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A68AF5-CBC0-4627-BCF3-1E75087008B3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Мобильность</a:t>
          </a:r>
          <a:r>
            <a: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– как условие для онлайн-обучения,  связанное с ростом числа пользователей интернета, выходящих в сеть с мобильных устройств. При этом, платформы для размещения учебных курсов и организации процесса поддержки обучающихся должны быть адаптивными, а приложения к смартфонам должны иметь возможность организации обратной связи через встроенный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мессенджер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2A96C758-5041-4465-B636-B56E6C14735E}" type="parTrans" cxnId="{1D784941-A8D1-4B43-959C-9A1D6424631B}">
      <dgm:prSet/>
      <dgm:spPr/>
      <dgm:t>
        <a:bodyPr/>
        <a:lstStyle/>
        <a:p>
          <a:endParaRPr lang="ru-RU"/>
        </a:p>
      </dgm:t>
    </dgm:pt>
    <dgm:pt modelId="{02ADB1C1-79F3-4382-8A94-107ED90BD24F}" type="sibTrans" cxnId="{1D784941-A8D1-4B43-959C-9A1D6424631B}">
      <dgm:prSet/>
      <dgm:spPr/>
      <dgm:t>
        <a:bodyPr/>
        <a:lstStyle/>
        <a:p>
          <a:endParaRPr lang="ru-RU"/>
        </a:p>
      </dgm:t>
    </dgm:pt>
    <dgm:pt modelId="{3661B39C-9AFF-47AB-9DC6-C9BB71C09E09}">
      <dgm:prSet phldrT="[Текст]" custT="1"/>
      <dgm:spPr/>
      <dgm:t>
        <a:bodyPr/>
        <a:lstStyle/>
        <a:p>
          <a:pPr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Микрообучение</a:t>
          </a:r>
          <a:r>
            <a: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 или </a:t>
          </a:r>
          <a:r>
            <a:rPr lang="ru-RU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микрокурсы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разбитые на модули небольшого объема, продолжительность лекций, в которых составляет 12-15 минут. Размер курсов обусловлен пределами эффективной восприимчивости слушателей к новой информации и опирается на стандартное представление о предельных 18 минутах эффективной концентрации внимания слушателей. В условиях, когда участникам обучающего процесса не хватает времени на регулярное до-обучение, необходимо строить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микрокурсы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таким образом, чтобы весь объём необходимых знаний был получен в результате его разбивки на такие отдельные содержательные блоки информации.  </a:t>
          </a:r>
        </a:p>
      </dgm:t>
    </dgm:pt>
    <dgm:pt modelId="{28CE96BC-9E9A-49F1-9BE1-AFCE8FBD04EA}" type="parTrans" cxnId="{CA252FC3-F989-40FC-950C-18D47AA1454E}">
      <dgm:prSet/>
      <dgm:spPr/>
      <dgm:t>
        <a:bodyPr/>
        <a:lstStyle/>
        <a:p>
          <a:endParaRPr lang="ru-RU"/>
        </a:p>
      </dgm:t>
    </dgm:pt>
    <dgm:pt modelId="{71FF35D4-BA8B-4A8E-8A34-095E7F9E6554}" type="sibTrans" cxnId="{CA252FC3-F989-40FC-950C-18D47AA1454E}">
      <dgm:prSet/>
      <dgm:spPr/>
      <dgm:t>
        <a:bodyPr/>
        <a:lstStyle/>
        <a:p>
          <a:endParaRPr lang="ru-RU"/>
        </a:p>
      </dgm:t>
    </dgm:pt>
    <dgm:pt modelId="{02E19C46-6D89-400D-8466-0F8C71FEC38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>
            <a:latin typeface="Times New Roman" pitchFamily="18" charset="0"/>
            <a:cs typeface="Times New Roman" pitchFamily="18" charset="0"/>
          </a:endParaRP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E45A377-1965-4202-8621-E55B87010333}" type="parTrans" cxnId="{20512361-3765-4B10-A313-1CEBB9953156}">
      <dgm:prSet/>
      <dgm:spPr/>
      <dgm:t>
        <a:bodyPr/>
        <a:lstStyle/>
        <a:p>
          <a:endParaRPr lang="ru-RU"/>
        </a:p>
      </dgm:t>
    </dgm:pt>
    <dgm:pt modelId="{9F1010DD-867D-447F-835A-C91DA19A1B10}" type="sibTrans" cxnId="{20512361-3765-4B10-A313-1CEBB9953156}">
      <dgm:prSet/>
      <dgm:spPr/>
      <dgm:t>
        <a:bodyPr/>
        <a:lstStyle/>
        <a:p>
          <a:endParaRPr lang="ru-RU"/>
        </a:p>
      </dgm:t>
    </dgm:pt>
    <dgm:pt modelId="{E8DDF25C-66EE-4E86-9866-A1941344F6A4}" type="pres">
      <dgm:prSet presAssocID="{96D7593F-AEB0-4FE9-995B-27982C6EBB87}" presName="linear" presStyleCnt="0">
        <dgm:presLayoutVars>
          <dgm:dir/>
          <dgm:animLvl val="lvl"/>
          <dgm:resizeHandles val="exact"/>
        </dgm:presLayoutVars>
      </dgm:prSet>
      <dgm:spPr/>
    </dgm:pt>
    <dgm:pt modelId="{77962195-5C3B-4D36-A20F-DF0D1B8D6125}" type="pres">
      <dgm:prSet presAssocID="{8CA68AF5-CBC0-4627-BCF3-1E75087008B3}" presName="parentLin" presStyleCnt="0"/>
      <dgm:spPr/>
    </dgm:pt>
    <dgm:pt modelId="{491CB0FC-A15B-4D87-9CDC-B3C894FDD8EB}" type="pres">
      <dgm:prSet presAssocID="{8CA68AF5-CBC0-4627-BCF3-1E75087008B3}" presName="parentLeftMargin" presStyleLbl="node1" presStyleIdx="0" presStyleCnt="3"/>
      <dgm:spPr/>
    </dgm:pt>
    <dgm:pt modelId="{5BB341EF-C31B-4E56-9F33-7B80FBA54CD2}" type="pres">
      <dgm:prSet presAssocID="{8CA68AF5-CBC0-4627-BCF3-1E75087008B3}" presName="parentText" presStyleLbl="node1" presStyleIdx="0" presStyleCnt="3" custScaleX="142857" custScaleY="372460" custLinFactNeighborX="3893" custLinFactNeighborY="-1912">
        <dgm:presLayoutVars>
          <dgm:chMax val="0"/>
          <dgm:bulletEnabled val="1"/>
        </dgm:presLayoutVars>
      </dgm:prSet>
      <dgm:spPr/>
    </dgm:pt>
    <dgm:pt modelId="{57019D61-3409-46C8-BFC9-2B54C985A771}" type="pres">
      <dgm:prSet presAssocID="{8CA68AF5-CBC0-4627-BCF3-1E75087008B3}" presName="negativeSpace" presStyleCnt="0"/>
      <dgm:spPr/>
    </dgm:pt>
    <dgm:pt modelId="{4808D0FB-4357-48FC-8D79-C31EACC5A5F6}" type="pres">
      <dgm:prSet presAssocID="{8CA68AF5-CBC0-4627-BCF3-1E75087008B3}" presName="childText" presStyleLbl="conFgAcc1" presStyleIdx="0" presStyleCnt="3">
        <dgm:presLayoutVars>
          <dgm:bulletEnabled val="1"/>
        </dgm:presLayoutVars>
      </dgm:prSet>
      <dgm:spPr/>
    </dgm:pt>
    <dgm:pt modelId="{C777E303-3207-40A2-BA08-E5D8B49930CC}" type="pres">
      <dgm:prSet presAssocID="{02ADB1C1-79F3-4382-8A94-107ED90BD24F}" presName="spaceBetweenRectangles" presStyleCnt="0"/>
      <dgm:spPr/>
    </dgm:pt>
    <dgm:pt modelId="{4E420410-D85D-47B8-91E3-612ECA432BD2}" type="pres">
      <dgm:prSet presAssocID="{3661B39C-9AFF-47AB-9DC6-C9BB71C09E09}" presName="parentLin" presStyleCnt="0"/>
      <dgm:spPr/>
    </dgm:pt>
    <dgm:pt modelId="{D1E52EEF-6580-425B-9B69-E75EA3EDF95D}" type="pres">
      <dgm:prSet presAssocID="{3661B39C-9AFF-47AB-9DC6-C9BB71C09E09}" presName="parentLeftMargin" presStyleLbl="node1" presStyleIdx="0" presStyleCnt="3"/>
      <dgm:spPr/>
    </dgm:pt>
    <dgm:pt modelId="{8CD9062D-1D6B-4FD2-A4A2-33EBE4B902BC}" type="pres">
      <dgm:prSet presAssocID="{3661B39C-9AFF-47AB-9DC6-C9BB71C09E09}" presName="parentText" presStyleLbl="node1" presStyleIdx="1" presStyleCnt="3" custScaleX="142857" custScaleY="503529" custLinFactNeighborX="10503" custLinFactNeighborY="956">
        <dgm:presLayoutVars>
          <dgm:chMax val="0"/>
          <dgm:bulletEnabled val="1"/>
        </dgm:presLayoutVars>
      </dgm:prSet>
      <dgm:spPr/>
    </dgm:pt>
    <dgm:pt modelId="{05EACEA1-00A6-43E9-BD04-4F181B12F3E5}" type="pres">
      <dgm:prSet presAssocID="{3661B39C-9AFF-47AB-9DC6-C9BB71C09E09}" presName="negativeSpace" presStyleCnt="0"/>
      <dgm:spPr/>
    </dgm:pt>
    <dgm:pt modelId="{4263C5AF-5D2A-4EB8-AF36-DEB68CB22020}" type="pres">
      <dgm:prSet presAssocID="{3661B39C-9AFF-47AB-9DC6-C9BB71C09E09}" presName="childText" presStyleLbl="conFgAcc1" presStyleIdx="1" presStyleCnt="3">
        <dgm:presLayoutVars>
          <dgm:bulletEnabled val="1"/>
        </dgm:presLayoutVars>
      </dgm:prSet>
      <dgm:spPr/>
    </dgm:pt>
    <dgm:pt modelId="{94018CDC-6418-4488-9E28-8D0A7986B133}" type="pres">
      <dgm:prSet presAssocID="{71FF35D4-BA8B-4A8E-8A34-095E7F9E6554}" presName="spaceBetweenRectangles" presStyleCnt="0"/>
      <dgm:spPr/>
    </dgm:pt>
    <dgm:pt modelId="{5BADB8B1-BA4F-42F2-82C8-F0832437BA89}" type="pres">
      <dgm:prSet presAssocID="{02E19C46-6D89-400D-8466-0F8C71FEC38A}" presName="parentLin" presStyleCnt="0"/>
      <dgm:spPr/>
    </dgm:pt>
    <dgm:pt modelId="{70C31B7D-8132-4B7F-B8FB-7C020D4E59AC}" type="pres">
      <dgm:prSet presAssocID="{02E19C46-6D89-400D-8466-0F8C71FEC38A}" presName="parentLeftMargin" presStyleLbl="node1" presStyleIdx="1" presStyleCnt="3"/>
      <dgm:spPr/>
    </dgm:pt>
    <dgm:pt modelId="{BF617F46-5299-4AF4-AF2D-40052DB6AF9E}" type="pres">
      <dgm:prSet presAssocID="{02E19C46-6D89-400D-8466-0F8C71FEC38A}" presName="parentText" presStyleLbl="node1" presStyleIdx="2" presStyleCnt="3" custScaleX="142857" custScaleY="326039">
        <dgm:presLayoutVars>
          <dgm:chMax val="0"/>
          <dgm:bulletEnabled val="1"/>
        </dgm:presLayoutVars>
      </dgm:prSet>
      <dgm:spPr/>
    </dgm:pt>
    <dgm:pt modelId="{F1B0F4E0-1C6A-437F-95B3-007066CEB2E9}" type="pres">
      <dgm:prSet presAssocID="{02E19C46-6D89-400D-8466-0F8C71FEC38A}" presName="negativeSpace" presStyleCnt="0"/>
      <dgm:spPr/>
    </dgm:pt>
    <dgm:pt modelId="{2CC4B921-85F6-4585-B4E9-AEAE6145FAF1}" type="pres">
      <dgm:prSet presAssocID="{02E19C46-6D89-400D-8466-0F8C71FEC3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C3C70F-4190-40E5-B9C2-69EC757FC1F7}" type="presOf" srcId="{8CA68AF5-CBC0-4627-BCF3-1E75087008B3}" destId="{491CB0FC-A15B-4D87-9CDC-B3C894FDD8EB}" srcOrd="0" destOrd="0" presId="urn:microsoft.com/office/officeart/2005/8/layout/list1"/>
    <dgm:cxn modelId="{1B735A20-B288-46F9-9BBC-CFBD32EFA65D}" type="presOf" srcId="{3661B39C-9AFF-47AB-9DC6-C9BB71C09E09}" destId="{D1E52EEF-6580-425B-9B69-E75EA3EDF95D}" srcOrd="0" destOrd="0" presId="urn:microsoft.com/office/officeart/2005/8/layout/list1"/>
    <dgm:cxn modelId="{31B94234-F1CE-4EB2-95B4-EE41446482AE}" type="presOf" srcId="{02E19C46-6D89-400D-8466-0F8C71FEC38A}" destId="{70C31B7D-8132-4B7F-B8FB-7C020D4E59AC}" srcOrd="0" destOrd="0" presId="urn:microsoft.com/office/officeart/2005/8/layout/list1"/>
    <dgm:cxn modelId="{20512361-3765-4B10-A313-1CEBB9953156}" srcId="{96D7593F-AEB0-4FE9-995B-27982C6EBB87}" destId="{02E19C46-6D89-400D-8466-0F8C71FEC38A}" srcOrd="2" destOrd="0" parTransId="{5E45A377-1965-4202-8621-E55B87010333}" sibTransId="{9F1010DD-867D-447F-835A-C91DA19A1B10}"/>
    <dgm:cxn modelId="{1D784941-A8D1-4B43-959C-9A1D6424631B}" srcId="{96D7593F-AEB0-4FE9-995B-27982C6EBB87}" destId="{8CA68AF5-CBC0-4627-BCF3-1E75087008B3}" srcOrd="0" destOrd="0" parTransId="{2A96C758-5041-4465-B636-B56E6C14735E}" sibTransId="{02ADB1C1-79F3-4382-8A94-107ED90BD24F}"/>
    <dgm:cxn modelId="{858D4384-2F00-4526-A5E2-2C32EF19BE14}" type="presOf" srcId="{3661B39C-9AFF-47AB-9DC6-C9BB71C09E09}" destId="{8CD9062D-1D6B-4FD2-A4A2-33EBE4B902BC}" srcOrd="1" destOrd="0" presId="urn:microsoft.com/office/officeart/2005/8/layout/list1"/>
    <dgm:cxn modelId="{FE376193-6287-4381-99AE-C3FC1A94CCBC}" type="presOf" srcId="{8CA68AF5-CBC0-4627-BCF3-1E75087008B3}" destId="{5BB341EF-C31B-4E56-9F33-7B80FBA54CD2}" srcOrd="1" destOrd="0" presId="urn:microsoft.com/office/officeart/2005/8/layout/list1"/>
    <dgm:cxn modelId="{F2585DB8-A790-4E86-A832-D70E9D208901}" type="presOf" srcId="{96D7593F-AEB0-4FE9-995B-27982C6EBB87}" destId="{E8DDF25C-66EE-4E86-9866-A1941344F6A4}" srcOrd="0" destOrd="0" presId="urn:microsoft.com/office/officeart/2005/8/layout/list1"/>
    <dgm:cxn modelId="{CA252FC3-F989-40FC-950C-18D47AA1454E}" srcId="{96D7593F-AEB0-4FE9-995B-27982C6EBB87}" destId="{3661B39C-9AFF-47AB-9DC6-C9BB71C09E09}" srcOrd="1" destOrd="0" parTransId="{28CE96BC-9E9A-49F1-9BE1-AFCE8FBD04EA}" sibTransId="{71FF35D4-BA8B-4A8E-8A34-095E7F9E6554}"/>
    <dgm:cxn modelId="{8AC5CDDA-BF3B-48D1-8C9C-FF5E6CF61DAF}" type="presOf" srcId="{02E19C46-6D89-400D-8466-0F8C71FEC38A}" destId="{BF617F46-5299-4AF4-AF2D-40052DB6AF9E}" srcOrd="1" destOrd="0" presId="urn:microsoft.com/office/officeart/2005/8/layout/list1"/>
    <dgm:cxn modelId="{1F98E39C-2E22-4B3F-AE35-FE46A8912880}" type="presParOf" srcId="{E8DDF25C-66EE-4E86-9866-A1941344F6A4}" destId="{77962195-5C3B-4D36-A20F-DF0D1B8D6125}" srcOrd="0" destOrd="0" presId="urn:microsoft.com/office/officeart/2005/8/layout/list1"/>
    <dgm:cxn modelId="{1C1E0164-964A-4247-AFD5-44E8D8B8048E}" type="presParOf" srcId="{77962195-5C3B-4D36-A20F-DF0D1B8D6125}" destId="{491CB0FC-A15B-4D87-9CDC-B3C894FDD8EB}" srcOrd="0" destOrd="0" presId="urn:microsoft.com/office/officeart/2005/8/layout/list1"/>
    <dgm:cxn modelId="{E6324664-51EA-422F-A171-EB8A87A0AB1E}" type="presParOf" srcId="{77962195-5C3B-4D36-A20F-DF0D1B8D6125}" destId="{5BB341EF-C31B-4E56-9F33-7B80FBA54CD2}" srcOrd="1" destOrd="0" presId="urn:microsoft.com/office/officeart/2005/8/layout/list1"/>
    <dgm:cxn modelId="{EB0C7CF0-20E9-4F54-8C18-1F67CF686CEC}" type="presParOf" srcId="{E8DDF25C-66EE-4E86-9866-A1941344F6A4}" destId="{57019D61-3409-46C8-BFC9-2B54C985A771}" srcOrd="1" destOrd="0" presId="urn:microsoft.com/office/officeart/2005/8/layout/list1"/>
    <dgm:cxn modelId="{3A3D1EDE-14C5-49BB-8BA1-DA9079C12DB4}" type="presParOf" srcId="{E8DDF25C-66EE-4E86-9866-A1941344F6A4}" destId="{4808D0FB-4357-48FC-8D79-C31EACC5A5F6}" srcOrd="2" destOrd="0" presId="urn:microsoft.com/office/officeart/2005/8/layout/list1"/>
    <dgm:cxn modelId="{7AE62DDD-DDEE-45D9-B455-C3259848A16E}" type="presParOf" srcId="{E8DDF25C-66EE-4E86-9866-A1941344F6A4}" destId="{C777E303-3207-40A2-BA08-E5D8B49930CC}" srcOrd="3" destOrd="0" presId="urn:microsoft.com/office/officeart/2005/8/layout/list1"/>
    <dgm:cxn modelId="{1170F9F2-1B6C-41FD-B6C4-DA19FC7C875D}" type="presParOf" srcId="{E8DDF25C-66EE-4E86-9866-A1941344F6A4}" destId="{4E420410-D85D-47B8-91E3-612ECA432BD2}" srcOrd="4" destOrd="0" presId="urn:microsoft.com/office/officeart/2005/8/layout/list1"/>
    <dgm:cxn modelId="{95D1B3B6-9DEC-4D97-8086-4BB6AEC5C4EF}" type="presParOf" srcId="{4E420410-D85D-47B8-91E3-612ECA432BD2}" destId="{D1E52EEF-6580-425B-9B69-E75EA3EDF95D}" srcOrd="0" destOrd="0" presId="urn:microsoft.com/office/officeart/2005/8/layout/list1"/>
    <dgm:cxn modelId="{5F3B1D6D-3FA8-420D-A1D6-8D1C9AE1E06E}" type="presParOf" srcId="{4E420410-D85D-47B8-91E3-612ECA432BD2}" destId="{8CD9062D-1D6B-4FD2-A4A2-33EBE4B902BC}" srcOrd="1" destOrd="0" presId="urn:microsoft.com/office/officeart/2005/8/layout/list1"/>
    <dgm:cxn modelId="{2CE4D290-DBB7-48DA-B91E-87E5F12C2D21}" type="presParOf" srcId="{E8DDF25C-66EE-4E86-9866-A1941344F6A4}" destId="{05EACEA1-00A6-43E9-BD04-4F181B12F3E5}" srcOrd="5" destOrd="0" presId="urn:microsoft.com/office/officeart/2005/8/layout/list1"/>
    <dgm:cxn modelId="{32E95D61-1F30-493C-84BD-C18897FF40CF}" type="presParOf" srcId="{E8DDF25C-66EE-4E86-9866-A1941344F6A4}" destId="{4263C5AF-5D2A-4EB8-AF36-DEB68CB22020}" srcOrd="6" destOrd="0" presId="urn:microsoft.com/office/officeart/2005/8/layout/list1"/>
    <dgm:cxn modelId="{98EDA2CD-78B7-46F2-A657-53F0D670075C}" type="presParOf" srcId="{E8DDF25C-66EE-4E86-9866-A1941344F6A4}" destId="{94018CDC-6418-4488-9E28-8D0A7986B133}" srcOrd="7" destOrd="0" presId="urn:microsoft.com/office/officeart/2005/8/layout/list1"/>
    <dgm:cxn modelId="{495A437A-7D59-4F94-BAF2-5F2A44E4B30A}" type="presParOf" srcId="{E8DDF25C-66EE-4E86-9866-A1941344F6A4}" destId="{5BADB8B1-BA4F-42F2-82C8-F0832437BA89}" srcOrd="8" destOrd="0" presId="urn:microsoft.com/office/officeart/2005/8/layout/list1"/>
    <dgm:cxn modelId="{8DB6D354-4FC2-4B2B-9A62-8EF6F8482BBB}" type="presParOf" srcId="{5BADB8B1-BA4F-42F2-82C8-F0832437BA89}" destId="{70C31B7D-8132-4B7F-B8FB-7C020D4E59AC}" srcOrd="0" destOrd="0" presId="urn:microsoft.com/office/officeart/2005/8/layout/list1"/>
    <dgm:cxn modelId="{B189C4BD-E584-4386-9ACA-0363A7E8DFAD}" type="presParOf" srcId="{5BADB8B1-BA4F-42F2-82C8-F0832437BA89}" destId="{BF617F46-5299-4AF4-AF2D-40052DB6AF9E}" srcOrd="1" destOrd="0" presId="urn:microsoft.com/office/officeart/2005/8/layout/list1"/>
    <dgm:cxn modelId="{7606C4B5-94C9-486F-ADC0-C07B7470E907}" type="presParOf" srcId="{E8DDF25C-66EE-4E86-9866-A1941344F6A4}" destId="{F1B0F4E0-1C6A-437F-95B3-007066CEB2E9}" srcOrd="9" destOrd="0" presId="urn:microsoft.com/office/officeart/2005/8/layout/list1"/>
    <dgm:cxn modelId="{591C9D7B-4DCB-46D0-B5AE-BB6044A88CC6}" type="presParOf" srcId="{E8DDF25C-66EE-4E86-9866-A1941344F6A4}" destId="{2CC4B921-85F6-4585-B4E9-AEAE6145FA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22718-93FA-4615-8449-1657A0909A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B08F7E-DC30-4B04-898F-B31B137D752E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Реализовать экспериментальный проект, затрагивающий одну или несколько стадий избирательного процесса</a:t>
          </a:r>
        </a:p>
      </dgm:t>
    </dgm:pt>
    <dgm:pt modelId="{9EE10D49-E425-480A-AE55-AC3E424B9716}" type="parTrans" cxnId="{7F571827-97CF-4060-9C3B-2F93778ACE14}">
      <dgm:prSet/>
      <dgm:spPr/>
      <dgm:t>
        <a:bodyPr/>
        <a:lstStyle/>
        <a:p>
          <a:endParaRPr lang="ru-RU"/>
        </a:p>
      </dgm:t>
    </dgm:pt>
    <dgm:pt modelId="{B9FF8917-869C-46F5-9E93-5B8B64A24C8A}" type="sibTrans" cxnId="{7F571827-97CF-4060-9C3B-2F93778ACE14}">
      <dgm:prSet/>
      <dgm:spPr/>
      <dgm:t>
        <a:bodyPr/>
        <a:lstStyle/>
        <a:p>
          <a:endParaRPr lang="ru-RU"/>
        </a:p>
      </dgm:t>
    </dgm:pt>
    <dgm:pt modelId="{D0B758F4-AF34-44F6-A883-2E22DE6CD78C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Привлечь и мотивировать экспертов в сфере избирательного процесса</a:t>
          </a:r>
        </a:p>
      </dgm:t>
    </dgm:pt>
    <dgm:pt modelId="{69E21EE2-642B-4734-9350-FC19DCA8147B}" type="parTrans" cxnId="{287961B1-0D1A-4BB8-A696-BE2827649413}">
      <dgm:prSet/>
      <dgm:spPr/>
      <dgm:t>
        <a:bodyPr/>
        <a:lstStyle/>
        <a:p>
          <a:endParaRPr lang="ru-RU"/>
        </a:p>
      </dgm:t>
    </dgm:pt>
    <dgm:pt modelId="{B9C126D1-2668-404A-A0F0-092954ED6B7E}" type="sibTrans" cxnId="{287961B1-0D1A-4BB8-A696-BE2827649413}">
      <dgm:prSet/>
      <dgm:spPr/>
      <dgm:t>
        <a:bodyPr/>
        <a:lstStyle/>
        <a:p>
          <a:endParaRPr lang="ru-RU"/>
        </a:p>
      </dgm:t>
    </dgm:pt>
    <dgm:pt modelId="{A0A21294-B5F6-4E69-95A0-61E5D1403D61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Дать удобные инструменты системы обучения, позволяющие контролировать процесс обучения</a:t>
          </a:r>
        </a:p>
      </dgm:t>
    </dgm:pt>
    <dgm:pt modelId="{860CC04F-0C10-4463-A5E4-7C1A49218626}" type="parTrans" cxnId="{EB0949FE-5460-469C-92DB-B64CB49849CD}">
      <dgm:prSet/>
      <dgm:spPr/>
      <dgm:t>
        <a:bodyPr/>
        <a:lstStyle/>
        <a:p>
          <a:endParaRPr lang="ru-RU"/>
        </a:p>
      </dgm:t>
    </dgm:pt>
    <dgm:pt modelId="{3F05ECDC-18DE-42B2-909E-40FB7702A2FB}" type="sibTrans" cxnId="{EB0949FE-5460-469C-92DB-B64CB49849CD}">
      <dgm:prSet/>
      <dgm:spPr/>
      <dgm:t>
        <a:bodyPr/>
        <a:lstStyle/>
        <a:p>
          <a:endParaRPr lang="ru-RU"/>
        </a:p>
      </dgm:t>
    </dgm:pt>
    <dgm:pt modelId="{6BE6612F-2D48-4577-BAEF-F34F8A4AB210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Провести анализ полученных результатов</a:t>
          </a:r>
        </a:p>
      </dgm:t>
    </dgm:pt>
    <dgm:pt modelId="{A1DDBBC8-A728-48A1-B7D0-38F6E6B34F07}" type="parTrans" cxnId="{067CC62B-ED8F-40B0-893A-C74402756DBD}">
      <dgm:prSet/>
      <dgm:spPr/>
      <dgm:t>
        <a:bodyPr/>
        <a:lstStyle/>
        <a:p>
          <a:endParaRPr lang="ru-RU"/>
        </a:p>
      </dgm:t>
    </dgm:pt>
    <dgm:pt modelId="{A4D3FE42-5DB2-4072-A749-61CA2BAF7588}" type="sibTrans" cxnId="{067CC62B-ED8F-40B0-893A-C74402756DBD}">
      <dgm:prSet/>
      <dgm:spPr/>
      <dgm:t>
        <a:bodyPr/>
        <a:lstStyle/>
        <a:p>
          <a:endParaRPr lang="ru-RU"/>
        </a:p>
      </dgm:t>
    </dgm:pt>
    <dgm:pt modelId="{A1638FD0-0F97-4426-921A-3A2DCB8F269E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Заняться внутренним PR-ом реализуемого проекта по направлениям – последние новости, достижения команды, реклама обучающих курсов, видеообращения </a:t>
          </a:r>
        </a:p>
      </dgm:t>
    </dgm:pt>
    <dgm:pt modelId="{9F4E4D1C-B041-4D82-A218-7784E9304E73}" type="parTrans" cxnId="{6F1487B4-D105-4392-952A-EE08FB88EFF1}">
      <dgm:prSet/>
      <dgm:spPr/>
      <dgm:t>
        <a:bodyPr/>
        <a:lstStyle/>
        <a:p>
          <a:endParaRPr lang="ru-RU"/>
        </a:p>
      </dgm:t>
    </dgm:pt>
    <dgm:pt modelId="{E852865A-8A33-4BE6-A111-F64B2451CFD9}" type="sibTrans" cxnId="{6F1487B4-D105-4392-952A-EE08FB88EFF1}">
      <dgm:prSet/>
      <dgm:spPr/>
      <dgm:t>
        <a:bodyPr/>
        <a:lstStyle/>
        <a:p>
          <a:endParaRPr lang="ru-RU"/>
        </a:p>
      </dgm:t>
    </dgm:pt>
    <dgm:pt modelId="{D6406D83-7FC7-445E-97D7-4A436B88FABF}" type="pres">
      <dgm:prSet presAssocID="{9B322718-93FA-4615-8449-1657A0909A3E}" presName="diagram" presStyleCnt="0">
        <dgm:presLayoutVars>
          <dgm:dir/>
          <dgm:resizeHandles val="exact"/>
        </dgm:presLayoutVars>
      </dgm:prSet>
      <dgm:spPr/>
    </dgm:pt>
    <dgm:pt modelId="{417DA595-C101-488D-B611-E2FB3F928581}" type="pres">
      <dgm:prSet presAssocID="{E7B08F7E-DC30-4B04-898F-B31B137D752E}" presName="node" presStyleLbl="node1" presStyleIdx="0" presStyleCnt="5" custScaleX="147191" custScaleY="100872">
        <dgm:presLayoutVars>
          <dgm:bulletEnabled val="1"/>
        </dgm:presLayoutVars>
      </dgm:prSet>
      <dgm:spPr/>
    </dgm:pt>
    <dgm:pt modelId="{3A24E2E2-DB2C-4618-8C64-B26896ACDA3E}" type="pres">
      <dgm:prSet presAssocID="{B9FF8917-869C-46F5-9E93-5B8B64A24C8A}" presName="sibTrans" presStyleCnt="0"/>
      <dgm:spPr/>
    </dgm:pt>
    <dgm:pt modelId="{E0F2A9AE-A0BD-4AB1-BFA5-CCAFD107E4B2}" type="pres">
      <dgm:prSet presAssocID="{D0B758F4-AF34-44F6-A883-2E22DE6CD78C}" presName="node" presStyleLbl="node1" presStyleIdx="1" presStyleCnt="5" custScaleX="142893" custScaleY="101157">
        <dgm:presLayoutVars>
          <dgm:bulletEnabled val="1"/>
        </dgm:presLayoutVars>
      </dgm:prSet>
      <dgm:spPr/>
    </dgm:pt>
    <dgm:pt modelId="{E27EF490-7F3D-4CBD-83B5-95E25E18522A}" type="pres">
      <dgm:prSet presAssocID="{B9C126D1-2668-404A-A0F0-092954ED6B7E}" presName="sibTrans" presStyleCnt="0"/>
      <dgm:spPr/>
    </dgm:pt>
    <dgm:pt modelId="{503FBB9F-3A36-4B00-94A2-AA09F59703CB}" type="pres">
      <dgm:prSet presAssocID="{A0A21294-B5F6-4E69-95A0-61E5D1403D61}" presName="node" presStyleLbl="node1" presStyleIdx="2" presStyleCnt="5" custScaleX="153651" custScaleY="97931">
        <dgm:presLayoutVars>
          <dgm:bulletEnabled val="1"/>
        </dgm:presLayoutVars>
      </dgm:prSet>
      <dgm:spPr/>
    </dgm:pt>
    <dgm:pt modelId="{B2D5AB35-D186-4DE9-A07C-D1E68D9E6EB6}" type="pres">
      <dgm:prSet presAssocID="{3F05ECDC-18DE-42B2-909E-40FB7702A2FB}" presName="sibTrans" presStyleCnt="0"/>
      <dgm:spPr/>
    </dgm:pt>
    <dgm:pt modelId="{29574615-26CC-46B2-B436-3F2BEFFB01CE}" type="pres">
      <dgm:prSet presAssocID="{6BE6612F-2D48-4577-BAEF-F34F8A4AB210}" presName="node" presStyleLbl="node1" presStyleIdx="3" presStyleCnt="5" custScaleX="157350" custScaleY="108671">
        <dgm:presLayoutVars>
          <dgm:bulletEnabled val="1"/>
        </dgm:presLayoutVars>
      </dgm:prSet>
      <dgm:spPr/>
    </dgm:pt>
    <dgm:pt modelId="{E2DF3C09-756F-43F5-8587-02FA1928FF86}" type="pres">
      <dgm:prSet presAssocID="{A4D3FE42-5DB2-4072-A749-61CA2BAF7588}" presName="sibTrans" presStyleCnt="0"/>
      <dgm:spPr/>
    </dgm:pt>
    <dgm:pt modelId="{7C77DC5A-5F22-447D-B6B6-3721D362473D}" type="pres">
      <dgm:prSet presAssocID="{A1638FD0-0F97-4426-921A-3A2DCB8F269E}" presName="node" presStyleLbl="node1" presStyleIdx="4" presStyleCnt="5" custScaleX="168603" custScaleY="112067">
        <dgm:presLayoutVars>
          <dgm:bulletEnabled val="1"/>
        </dgm:presLayoutVars>
      </dgm:prSet>
      <dgm:spPr/>
    </dgm:pt>
  </dgm:ptLst>
  <dgm:cxnLst>
    <dgm:cxn modelId="{7F571827-97CF-4060-9C3B-2F93778ACE14}" srcId="{9B322718-93FA-4615-8449-1657A0909A3E}" destId="{E7B08F7E-DC30-4B04-898F-B31B137D752E}" srcOrd="0" destOrd="0" parTransId="{9EE10D49-E425-480A-AE55-AC3E424B9716}" sibTransId="{B9FF8917-869C-46F5-9E93-5B8B64A24C8A}"/>
    <dgm:cxn modelId="{067CC62B-ED8F-40B0-893A-C74402756DBD}" srcId="{9B322718-93FA-4615-8449-1657A0909A3E}" destId="{6BE6612F-2D48-4577-BAEF-F34F8A4AB210}" srcOrd="3" destOrd="0" parTransId="{A1DDBBC8-A728-48A1-B7D0-38F6E6B34F07}" sibTransId="{A4D3FE42-5DB2-4072-A749-61CA2BAF7588}"/>
    <dgm:cxn modelId="{9C0B6B35-7D66-49B5-8EAC-E1F50AB04023}" type="presOf" srcId="{D0B758F4-AF34-44F6-A883-2E22DE6CD78C}" destId="{E0F2A9AE-A0BD-4AB1-BFA5-CCAFD107E4B2}" srcOrd="0" destOrd="0" presId="urn:microsoft.com/office/officeart/2005/8/layout/default"/>
    <dgm:cxn modelId="{2BA17A91-C0EB-4A1B-BE56-BB3656A57818}" type="presOf" srcId="{E7B08F7E-DC30-4B04-898F-B31B137D752E}" destId="{417DA595-C101-488D-B611-E2FB3F928581}" srcOrd="0" destOrd="0" presId="urn:microsoft.com/office/officeart/2005/8/layout/default"/>
    <dgm:cxn modelId="{14EBC8A6-DB4F-498D-9986-C38F07DCA498}" type="presOf" srcId="{9B322718-93FA-4615-8449-1657A0909A3E}" destId="{D6406D83-7FC7-445E-97D7-4A436B88FABF}" srcOrd="0" destOrd="0" presId="urn:microsoft.com/office/officeart/2005/8/layout/default"/>
    <dgm:cxn modelId="{287961B1-0D1A-4BB8-A696-BE2827649413}" srcId="{9B322718-93FA-4615-8449-1657A0909A3E}" destId="{D0B758F4-AF34-44F6-A883-2E22DE6CD78C}" srcOrd="1" destOrd="0" parTransId="{69E21EE2-642B-4734-9350-FC19DCA8147B}" sibTransId="{B9C126D1-2668-404A-A0F0-092954ED6B7E}"/>
    <dgm:cxn modelId="{6F1487B4-D105-4392-952A-EE08FB88EFF1}" srcId="{9B322718-93FA-4615-8449-1657A0909A3E}" destId="{A1638FD0-0F97-4426-921A-3A2DCB8F269E}" srcOrd="4" destOrd="0" parTransId="{9F4E4D1C-B041-4D82-A218-7784E9304E73}" sibTransId="{E852865A-8A33-4BE6-A111-F64B2451CFD9}"/>
    <dgm:cxn modelId="{C7CFE2CE-D27D-4D96-AA94-6EDF486AA8AC}" type="presOf" srcId="{A1638FD0-0F97-4426-921A-3A2DCB8F269E}" destId="{7C77DC5A-5F22-447D-B6B6-3721D362473D}" srcOrd="0" destOrd="0" presId="urn:microsoft.com/office/officeart/2005/8/layout/default"/>
    <dgm:cxn modelId="{F3202FE2-ACDF-4D14-B296-9FEBB214FD81}" type="presOf" srcId="{A0A21294-B5F6-4E69-95A0-61E5D1403D61}" destId="{503FBB9F-3A36-4B00-94A2-AA09F59703CB}" srcOrd="0" destOrd="0" presId="urn:microsoft.com/office/officeart/2005/8/layout/default"/>
    <dgm:cxn modelId="{52ABB4F9-7F56-4A0F-BF9E-9A8188423E67}" type="presOf" srcId="{6BE6612F-2D48-4577-BAEF-F34F8A4AB210}" destId="{29574615-26CC-46B2-B436-3F2BEFFB01CE}" srcOrd="0" destOrd="0" presId="urn:microsoft.com/office/officeart/2005/8/layout/default"/>
    <dgm:cxn modelId="{EB0949FE-5460-469C-92DB-B64CB49849CD}" srcId="{9B322718-93FA-4615-8449-1657A0909A3E}" destId="{A0A21294-B5F6-4E69-95A0-61E5D1403D61}" srcOrd="2" destOrd="0" parTransId="{860CC04F-0C10-4463-A5E4-7C1A49218626}" sibTransId="{3F05ECDC-18DE-42B2-909E-40FB7702A2FB}"/>
    <dgm:cxn modelId="{0A7C170E-94FC-4D42-93B8-5A60B4E1125B}" type="presParOf" srcId="{D6406D83-7FC7-445E-97D7-4A436B88FABF}" destId="{417DA595-C101-488D-B611-E2FB3F928581}" srcOrd="0" destOrd="0" presId="urn:microsoft.com/office/officeart/2005/8/layout/default"/>
    <dgm:cxn modelId="{815B392A-2C34-4967-841B-C9820D23AE4A}" type="presParOf" srcId="{D6406D83-7FC7-445E-97D7-4A436B88FABF}" destId="{3A24E2E2-DB2C-4618-8C64-B26896ACDA3E}" srcOrd="1" destOrd="0" presId="urn:microsoft.com/office/officeart/2005/8/layout/default"/>
    <dgm:cxn modelId="{18761225-725E-4A3E-B3E0-9D9AD59C3DF4}" type="presParOf" srcId="{D6406D83-7FC7-445E-97D7-4A436B88FABF}" destId="{E0F2A9AE-A0BD-4AB1-BFA5-CCAFD107E4B2}" srcOrd="2" destOrd="0" presId="urn:microsoft.com/office/officeart/2005/8/layout/default"/>
    <dgm:cxn modelId="{8BB7371D-1179-4C36-9051-AE2B2156BCA6}" type="presParOf" srcId="{D6406D83-7FC7-445E-97D7-4A436B88FABF}" destId="{E27EF490-7F3D-4CBD-83B5-95E25E18522A}" srcOrd="3" destOrd="0" presId="urn:microsoft.com/office/officeart/2005/8/layout/default"/>
    <dgm:cxn modelId="{0752929E-47E6-4F99-9AC8-107DD3E5D569}" type="presParOf" srcId="{D6406D83-7FC7-445E-97D7-4A436B88FABF}" destId="{503FBB9F-3A36-4B00-94A2-AA09F59703CB}" srcOrd="4" destOrd="0" presId="urn:microsoft.com/office/officeart/2005/8/layout/default"/>
    <dgm:cxn modelId="{723F64CF-971A-4BFF-8B10-565295408245}" type="presParOf" srcId="{D6406D83-7FC7-445E-97D7-4A436B88FABF}" destId="{B2D5AB35-D186-4DE9-A07C-D1E68D9E6EB6}" srcOrd="5" destOrd="0" presId="urn:microsoft.com/office/officeart/2005/8/layout/default"/>
    <dgm:cxn modelId="{6410D1CF-3CAD-44AD-9867-1337AFEEB49F}" type="presParOf" srcId="{D6406D83-7FC7-445E-97D7-4A436B88FABF}" destId="{29574615-26CC-46B2-B436-3F2BEFFB01CE}" srcOrd="6" destOrd="0" presId="urn:microsoft.com/office/officeart/2005/8/layout/default"/>
    <dgm:cxn modelId="{29ACC13B-127C-4500-ADA5-DC1397F0D277}" type="presParOf" srcId="{D6406D83-7FC7-445E-97D7-4A436B88FABF}" destId="{E2DF3C09-756F-43F5-8587-02FA1928FF86}" srcOrd="7" destOrd="0" presId="urn:microsoft.com/office/officeart/2005/8/layout/default"/>
    <dgm:cxn modelId="{3A3033AC-72C6-4CB7-94F5-B965EB696EF9}" type="presParOf" srcId="{D6406D83-7FC7-445E-97D7-4A436B88FABF}" destId="{7C77DC5A-5F22-447D-B6B6-3721D362473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FF5622-47E9-4418-910E-B752C8C2D222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3AB156-F43E-4ABF-AE73-EB670186F1FF}">
      <dgm:prSet custT="1"/>
      <dgm:spPr/>
      <dgm:t>
        <a:bodyPr/>
        <a:lstStyle/>
        <a:p>
          <a:pPr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latin typeface="Times New Roman" pitchFamily="18" charset="0"/>
              <a:cs typeface="Times New Roman" pitchFamily="18" charset="0"/>
            </a:rPr>
            <a:t>1 задача</a:t>
          </a:r>
        </a:p>
      </dgm:t>
    </dgm:pt>
    <dgm:pt modelId="{BD1A1EFE-74DB-463B-A6FB-3DAA966BFE0F}" type="parTrans" cxnId="{92193E26-AF1C-492E-8D1E-2EFBC490F2C8}">
      <dgm:prSet/>
      <dgm:spPr/>
      <dgm:t>
        <a:bodyPr/>
        <a:lstStyle/>
        <a:p>
          <a:endParaRPr lang="ru-RU"/>
        </a:p>
      </dgm:t>
    </dgm:pt>
    <dgm:pt modelId="{19608C54-D0A7-456F-A277-0AFC366E5A3D}" type="sibTrans" cxnId="{92193E26-AF1C-492E-8D1E-2EFBC490F2C8}">
      <dgm:prSet/>
      <dgm:spPr/>
      <dgm:t>
        <a:bodyPr/>
        <a:lstStyle/>
        <a:p>
          <a:endParaRPr lang="ru-RU"/>
        </a:p>
      </dgm:t>
    </dgm:pt>
    <dgm:pt modelId="{A6D4F105-FDA2-4204-9360-E9197168512F}" type="pres">
      <dgm:prSet presAssocID="{DCFF5622-47E9-4418-910E-B752C8C2D222}" presName="Name0" presStyleCnt="0">
        <dgm:presLayoutVars>
          <dgm:dir/>
          <dgm:resizeHandles val="exact"/>
        </dgm:presLayoutVars>
      </dgm:prSet>
      <dgm:spPr/>
    </dgm:pt>
    <dgm:pt modelId="{395A5904-E85A-4A4D-B422-825901C1CB5D}" type="pres">
      <dgm:prSet presAssocID="{ED3AB156-F43E-4ABF-AE73-EB670186F1FF}" presName="node" presStyleLbl="node1" presStyleIdx="0" presStyleCnt="1" custLinFactNeighborX="2275" custLinFactNeighborY="-42418">
        <dgm:presLayoutVars>
          <dgm:bulletEnabled val="1"/>
        </dgm:presLayoutVars>
      </dgm:prSet>
      <dgm:spPr/>
    </dgm:pt>
  </dgm:ptLst>
  <dgm:cxnLst>
    <dgm:cxn modelId="{92193E26-AF1C-492E-8D1E-2EFBC490F2C8}" srcId="{DCFF5622-47E9-4418-910E-B752C8C2D222}" destId="{ED3AB156-F43E-4ABF-AE73-EB670186F1FF}" srcOrd="0" destOrd="0" parTransId="{BD1A1EFE-74DB-463B-A6FB-3DAA966BFE0F}" sibTransId="{19608C54-D0A7-456F-A277-0AFC366E5A3D}"/>
    <dgm:cxn modelId="{0C048296-27E3-4C30-B4A0-EB42B715F301}" type="presOf" srcId="{ED3AB156-F43E-4ABF-AE73-EB670186F1FF}" destId="{395A5904-E85A-4A4D-B422-825901C1CB5D}" srcOrd="0" destOrd="0" presId="urn:microsoft.com/office/officeart/2005/8/layout/process1"/>
    <dgm:cxn modelId="{BC8A81E4-C2EF-4989-AA26-FC3C8341E22E}" type="presOf" srcId="{DCFF5622-47E9-4418-910E-B752C8C2D222}" destId="{A6D4F105-FDA2-4204-9360-E9197168512F}" srcOrd="0" destOrd="0" presId="urn:microsoft.com/office/officeart/2005/8/layout/process1"/>
    <dgm:cxn modelId="{CF29F345-97B3-4455-9741-CFF3B7FC3581}" type="presParOf" srcId="{A6D4F105-FDA2-4204-9360-E9197168512F}" destId="{395A5904-E85A-4A4D-B422-825901C1CB5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FD796F-1795-49F4-B3CD-62D38188986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72336-1CA7-4594-9B31-545062FB6989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Общественные наблюдатели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844C7C-84E5-4CC4-8705-AA5725F92597}" type="parTrans" cxnId="{A0787662-7975-4058-8DC1-E588A3C28B89}">
      <dgm:prSet/>
      <dgm:spPr/>
      <dgm:t>
        <a:bodyPr/>
        <a:lstStyle/>
        <a:p>
          <a:endParaRPr lang="ru-RU"/>
        </a:p>
      </dgm:t>
    </dgm:pt>
    <dgm:pt modelId="{293C0330-4C62-4BBC-B707-057202487532}" type="sibTrans" cxnId="{A0787662-7975-4058-8DC1-E588A3C28B89}">
      <dgm:prSet/>
      <dgm:spPr/>
      <dgm:t>
        <a:bodyPr/>
        <a:lstStyle/>
        <a:p>
          <a:endParaRPr lang="ru-RU"/>
        </a:p>
      </dgm:t>
    </dgm:pt>
    <dgm:pt modelId="{C2D855E8-8245-4832-BD44-C930333DC51B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Цифровые участки 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4F977-8A4C-4F8B-A5D0-10BB41F2ED99}" type="sibTrans" cxnId="{D6CE00F1-EBDD-45C5-A1CF-A790E6A5521A}">
      <dgm:prSet/>
      <dgm:spPr/>
      <dgm:t>
        <a:bodyPr/>
        <a:lstStyle/>
        <a:p>
          <a:endParaRPr lang="ru-RU"/>
        </a:p>
      </dgm:t>
    </dgm:pt>
    <dgm:pt modelId="{320D99EC-D2FC-49F1-90FB-8D47F9AA672F}" type="parTrans" cxnId="{D6CE00F1-EBDD-45C5-A1CF-A790E6A5521A}">
      <dgm:prSet/>
      <dgm:spPr/>
      <dgm:t>
        <a:bodyPr/>
        <a:lstStyle/>
        <a:p>
          <a:endParaRPr lang="ru-RU"/>
        </a:p>
      </dgm:t>
    </dgm:pt>
    <dgm:pt modelId="{FE311C31-8AC3-4428-8613-5EF09E0D0C7A}">
      <dgm:prSet custT="1"/>
      <dgm:spPr/>
      <dgm:t>
        <a:bodyPr/>
        <a:lstStyle/>
        <a:p>
          <a:pPr algn="ctr"/>
          <a:r>
            <a:rPr lang="ru-RU" sz="1200" i="1" dirty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Требует организации учебного процесса с членами избирательных комиссий, которым в короткие сроки предстоит освоить специфику организации работы цифровых избирательных участков. С учётом масштабов предстоящего учебного процесса очевидна потребность в его оптимизации через систему дистанционного интерактивного обучения, организуемого в ИКСРФ через систему СДО.</a:t>
          </a:r>
        </a:p>
      </dgm:t>
    </dgm:pt>
    <dgm:pt modelId="{91B2AD9F-A920-4EBF-AD5F-B98034A991AD}" type="parTrans" cxnId="{FC54395B-DCD8-40A1-8064-5165AB9A95EE}">
      <dgm:prSet/>
      <dgm:spPr/>
      <dgm:t>
        <a:bodyPr/>
        <a:lstStyle/>
        <a:p>
          <a:endParaRPr lang="ru-RU"/>
        </a:p>
      </dgm:t>
    </dgm:pt>
    <dgm:pt modelId="{AFCF8D27-3291-4EFF-861C-9F8A41E26FBE}" type="sibTrans" cxnId="{FC54395B-DCD8-40A1-8064-5165AB9A95EE}">
      <dgm:prSet/>
      <dgm:spPr/>
      <dgm:t>
        <a:bodyPr/>
        <a:lstStyle/>
        <a:p>
          <a:endParaRPr lang="ru-RU"/>
        </a:p>
      </dgm:t>
    </dgm:pt>
    <dgm:pt modelId="{856CD2D5-591B-4337-8DA0-33D57B7B6441}">
      <dgm:prSet custT="1"/>
      <dgm:spPr/>
      <dgm:t>
        <a:bodyPr/>
        <a:lstStyle/>
        <a:p>
          <a:pPr algn="ctr"/>
          <a:r>
            <a:rPr lang="ru-RU" sz="1400" i="1" dirty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Обусловлена необходимостью повышения качества обучения наблюдателей от региональных Общественных палат. Так, например, в Ленинградской области в каждом избирательном цикле необходимо обучать  1856 наблюдателей от Общественной палаты Ленинградской области.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C47A6F-4FCE-47E0-A643-5210762A0109}" type="parTrans" cxnId="{E3FA93A1-334F-4210-B1F8-FBFEA2C36797}">
      <dgm:prSet/>
      <dgm:spPr/>
      <dgm:t>
        <a:bodyPr/>
        <a:lstStyle/>
        <a:p>
          <a:endParaRPr lang="ru-RU"/>
        </a:p>
      </dgm:t>
    </dgm:pt>
    <dgm:pt modelId="{6710BBCD-4718-4F1D-B94A-9438E1A42ACC}" type="sibTrans" cxnId="{E3FA93A1-334F-4210-B1F8-FBFEA2C36797}">
      <dgm:prSet/>
      <dgm:spPr/>
      <dgm:t>
        <a:bodyPr/>
        <a:lstStyle/>
        <a:p>
          <a:endParaRPr lang="ru-RU"/>
        </a:p>
      </dgm:t>
    </dgm:pt>
    <dgm:pt modelId="{66E67C64-93F3-4108-9E0C-41E79D7D6532}" type="pres">
      <dgm:prSet presAssocID="{DCFD796F-1795-49F4-B3CD-62D381889868}" presName="Name0" presStyleCnt="0">
        <dgm:presLayoutVars>
          <dgm:dir/>
          <dgm:animLvl val="lvl"/>
          <dgm:resizeHandles/>
        </dgm:presLayoutVars>
      </dgm:prSet>
      <dgm:spPr/>
    </dgm:pt>
    <dgm:pt modelId="{E0C9288B-36AF-4873-AD53-A8A3B55D64C2}" type="pres">
      <dgm:prSet presAssocID="{C2D855E8-8245-4832-BD44-C930333DC51B}" presName="linNode" presStyleCnt="0"/>
      <dgm:spPr/>
    </dgm:pt>
    <dgm:pt modelId="{1A7DDB27-01AE-4879-801A-B22EEBE8DB02}" type="pres">
      <dgm:prSet presAssocID="{C2D855E8-8245-4832-BD44-C930333DC51B}" presName="parentShp" presStyleLbl="node1" presStyleIdx="0" presStyleCnt="2" custScaleX="71681" custLinFactNeighborX="-285" custLinFactNeighborY="720">
        <dgm:presLayoutVars>
          <dgm:bulletEnabled val="1"/>
        </dgm:presLayoutVars>
      </dgm:prSet>
      <dgm:spPr/>
    </dgm:pt>
    <dgm:pt modelId="{E3E5CDA5-5C39-4CEC-876A-BCDAA209F25E}" type="pres">
      <dgm:prSet presAssocID="{C2D855E8-8245-4832-BD44-C930333DC51B}" presName="childShp" presStyleLbl="bgAccFollowNode1" presStyleIdx="0" presStyleCnt="2" custScaleX="112065" custScaleY="108502" custLinFactNeighborX="607" custLinFactNeighborY="1171">
        <dgm:presLayoutVars>
          <dgm:bulletEnabled val="1"/>
        </dgm:presLayoutVars>
      </dgm:prSet>
      <dgm:spPr/>
    </dgm:pt>
    <dgm:pt modelId="{2EE407CB-2A8F-42F1-A890-9BA4F0B3EFF3}" type="pres">
      <dgm:prSet presAssocID="{BFA4F977-8A4C-4F8B-A5D0-10BB41F2ED99}" presName="spacing" presStyleCnt="0"/>
      <dgm:spPr/>
    </dgm:pt>
    <dgm:pt modelId="{839B8F44-1DE0-4D91-92DF-FFE617FF338F}" type="pres">
      <dgm:prSet presAssocID="{FD872336-1CA7-4594-9B31-545062FB6989}" presName="linNode" presStyleCnt="0"/>
      <dgm:spPr/>
    </dgm:pt>
    <dgm:pt modelId="{8E9CFB9A-7594-43A7-823D-46AAD8B273A3}" type="pres">
      <dgm:prSet presAssocID="{FD872336-1CA7-4594-9B31-545062FB6989}" presName="parentShp" presStyleLbl="node1" presStyleIdx="1" presStyleCnt="2" custScaleX="78186" custLinFactNeighborX="2995" custLinFactNeighborY="-3491">
        <dgm:presLayoutVars>
          <dgm:bulletEnabled val="1"/>
        </dgm:presLayoutVars>
      </dgm:prSet>
      <dgm:spPr/>
    </dgm:pt>
    <dgm:pt modelId="{0B2A1E70-1E61-46AD-A1A1-62BA881C6716}" type="pres">
      <dgm:prSet presAssocID="{FD872336-1CA7-4594-9B31-545062FB6989}" presName="childShp" presStyleLbl="bgAccFollowNode1" presStyleIdx="1" presStyleCnt="2" custScaleX="123484" custScaleY="110167" custLinFactNeighborX="1284" custLinFactNeighborY="-2855">
        <dgm:presLayoutVars>
          <dgm:bulletEnabled val="1"/>
        </dgm:presLayoutVars>
      </dgm:prSet>
      <dgm:spPr/>
    </dgm:pt>
  </dgm:ptLst>
  <dgm:cxnLst>
    <dgm:cxn modelId="{FC54395B-DCD8-40A1-8064-5165AB9A95EE}" srcId="{C2D855E8-8245-4832-BD44-C930333DC51B}" destId="{FE311C31-8AC3-4428-8613-5EF09E0D0C7A}" srcOrd="0" destOrd="0" parTransId="{91B2AD9F-A920-4EBF-AD5F-B98034A991AD}" sibTransId="{AFCF8D27-3291-4EFF-861C-9F8A41E26FBE}"/>
    <dgm:cxn modelId="{8A74CE60-193E-440C-8598-D8C47B3CEBC4}" type="presOf" srcId="{FE311C31-8AC3-4428-8613-5EF09E0D0C7A}" destId="{E3E5CDA5-5C39-4CEC-876A-BCDAA209F25E}" srcOrd="0" destOrd="0" presId="urn:microsoft.com/office/officeart/2005/8/layout/vList6"/>
    <dgm:cxn modelId="{A0787662-7975-4058-8DC1-E588A3C28B89}" srcId="{DCFD796F-1795-49F4-B3CD-62D381889868}" destId="{FD872336-1CA7-4594-9B31-545062FB6989}" srcOrd="1" destOrd="0" parTransId="{88844C7C-84E5-4CC4-8705-AA5725F92597}" sibTransId="{293C0330-4C62-4BBC-B707-057202487532}"/>
    <dgm:cxn modelId="{826B7B49-31B7-42E9-AE40-5197BE3E463F}" type="presOf" srcId="{FD872336-1CA7-4594-9B31-545062FB6989}" destId="{8E9CFB9A-7594-43A7-823D-46AAD8B273A3}" srcOrd="0" destOrd="0" presId="urn:microsoft.com/office/officeart/2005/8/layout/vList6"/>
    <dgm:cxn modelId="{50811980-9F51-48B7-8139-9F97630F727B}" type="presOf" srcId="{C2D855E8-8245-4832-BD44-C930333DC51B}" destId="{1A7DDB27-01AE-4879-801A-B22EEBE8DB02}" srcOrd="0" destOrd="0" presId="urn:microsoft.com/office/officeart/2005/8/layout/vList6"/>
    <dgm:cxn modelId="{12B6AB88-7111-47FF-8F6B-27AE2ADB68A3}" type="presOf" srcId="{856CD2D5-591B-4337-8DA0-33D57B7B6441}" destId="{0B2A1E70-1E61-46AD-A1A1-62BA881C6716}" srcOrd="0" destOrd="0" presId="urn:microsoft.com/office/officeart/2005/8/layout/vList6"/>
    <dgm:cxn modelId="{E3FA93A1-334F-4210-B1F8-FBFEA2C36797}" srcId="{FD872336-1CA7-4594-9B31-545062FB6989}" destId="{856CD2D5-591B-4337-8DA0-33D57B7B6441}" srcOrd="0" destOrd="0" parTransId="{39C47A6F-4FCE-47E0-A643-5210762A0109}" sibTransId="{6710BBCD-4718-4F1D-B94A-9438E1A42ACC}"/>
    <dgm:cxn modelId="{0249CFAC-097F-45A7-B0F9-F19FF9E4B912}" type="presOf" srcId="{DCFD796F-1795-49F4-B3CD-62D381889868}" destId="{66E67C64-93F3-4108-9E0C-41E79D7D6532}" srcOrd="0" destOrd="0" presId="urn:microsoft.com/office/officeart/2005/8/layout/vList6"/>
    <dgm:cxn modelId="{D6CE00F1-EBDD-45C5-A1CF-A790E6A5521A}" srcId="{DCFD796F-1795-49F4-B3CD-62D381889868}" destId="{C2D855E8-8245-4832-BD44-C930333DC51B}" srcOrd="0" destOrd="0" parTransId="{320D99EC-D2FC-49F1-90FB-8D47F9AA672F}" sibTransId="{BFA4F977-8A4C-4F8B-A5D0-10BB41F2ED99}"/>
    <dgm:cxn modelId="{65513AE0-DBFB-4C66-9CCD-242C5AF47C0C}" type="presParOf" srcId="{66E67C64-93F3-4108-9E0C-41E79D7D6532}" destId="{E0C9288B-36AF-4873-AD53-A8A3B55D64C2}" srcOrd="0" destOrd="0" presId="urn:microsoft.com/office/officeart/2005/8/layout/vList6"/>
    <dgm:cxn modelId="{8856DE87-D061-4693-8992-C752559BC2D6}" type="presParOf" srcId="{E0C9288B-36AF-4873-AD53-A8A3B55D64C2}" destId="{1A7DDB27-01AE-4879-801A-B22EEBE8DB02}" srcOrd="0" destOrd="0" presId="urn:microsoft.com/office/officeart/2005/8/layout/vList6"/>
    <dgm:cxn modelId="{48BE538E-088C-4413-BB73-BFCB1FAE598C}" type="presParOf" srcId="{E0C9288B-36AF-4873-AD53-A8A3B55D64C2}" destId="{E3E5CDA5-5C39-4CEC-876A-BCDAA209F25E}" srcOrd="1" destOrd="0" presId="urn:microsoft.com/office/officeart/2005/8/layout/vList6"/>
    <dgm:cxn modelId="{F67CBCDD-4F99-4269-85FE-988735566C88}" type="presParOf" srcId="{66E67C64-93F3-4108-9E0C-41E79D7D6532}" destId="{2EE407CB-2A8F-42F1-A890-9BA4F0B3EFF3}" srcOrd="1" destOrd="0" presId="urn:microsoft.com/office/officeart/2005/8/layout/vList6"/>
    <dgm:cxn modelId="{6143E65F-1AF5-4913-BD0D-F71306EBC6FF}" type="presParOf" srcId="{66E67C64-93F3-4108-9E0C-41E79D7D6532}" destId="{839B8F44-1DE0-4D91-92DF-FFE617FF338F}" srcOrd="2" destOrd="0" presId="urn:microsoft.com/office/officeart/2005/8/layout/vList6"/>
    <dgm:cxn modelId="{A88188DD-AD53-4E1B-AF67-C452E0A2E84E}" type="presParOf" srcId="{839B8F44-1DE0-4D91-92DF-FFE617FF338F}" destId="{8E9CFB9A-7594-43A7-823D-46AAD8B273A3}" srcOrd="0" destOrd="0" presId="urn:microsoft.com/office/officeart/2005/8/layout/vList6"/>
    <dgm:cxn modelId="{AB252F6D-BBA3-43E1-B3FA-BDEDF6F5C691}" type="presParOf" srcId="{839B8F44-1DE0-4D91-92DF-FFE617FF338F}" destId="{0B2A1E70-1E61-46AD-A1A1-62BA881C67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FF5622-47E9-4418-910E-B752C8C2D222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3AB156-F43E-4ABF-AE73-EB670186F1FF}">
      <dgm:prSet custT="1"/>
      <dgm:spPr/>
      <dgm:t>
        <a:bodyPr/>
        <a:lstStyle/>
        <a:p>
          <a:pPr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latin typeface="Times New Roman" pitchFamily="18" charset="0"/>
              <a:cs typeface="Times New Roman" pitchFamily="18" charset="0"/>
            </a:rPr>
            <a:t>1 задача</a:t>
          </a:r>
        </a:p>
        <a:p>
          <a:pPr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latin typeface="Times New Roman" pitchFamily="18" charset="0"/>
              <a:cs typeface="Times New Roman" pitchFamily="18" charset="0"/>
            </a:rPr>
            <a:t>решение</a:t>
          </a:r>
        </a:p>
      </dgm:t>
    </dgm:pt>
    <dgm:pt modelId="{BD1A1EFE-74DB-463B-A6FB-3DAA966BFE0F}" type="parTrans" cxnId="{92193E26-AF1C-492E-8D1E-2EFBC490F2C8}">
      <dgm:prSet/>
      <dgm:spPr/>
      <dgm:t>
        <a:bodyPr/>
        <a:lstStyle/>
        <a:p>
          <a:endParaRPr lang="ru-RU"/>
        </a:p>
      </dgm:t>
    </dgm:pt>
    <dgm:pt modelId="{19608C54-D0A7-456F-A277-0AFC366E5A3D}" type="sibTrans" cxnId="{92193E26-AF1C-492E-8D1E-2EFBC490F2C8}">
      <dgm:prSet/>
      <dgm:spPr/>
      <dgm:t>
        <a:bodyPr/>
        <a:lstStyle/>
        <a:p>
          <a:endParaRPr lang="ru-RU"/>
        </a:p>
      </dgm:t>
    </dgm:pt>
    <dgm:pt modelId="{A6D4F105-FDA2-4204-9360-E9197168512F}" type="pres">
      <dgm:prSet presAssocID="{DCFF5622-47E9-4418-910E-B752C8C2D222}" presName="Name0" presStyleCnt="0">
        <dgm:presLayoutVars>
          <dgm:dir/>
          <dgm:resizeHandles val="exact"/>
        </dgm:presLayoutVars>
      </dgm:prSet>
      <dgm:spPr/>
    </dgm:pt>
    <dgm:pt modelId="{395A5904-E85A-4A4D-B422-825901C1CB5D}" type="pres">
      <dgm:prSet presAssocID="{ED3AB156-F43E-4ABF-AE73-EB670186F1FF}" presName="node" presStyleLbl="node1" presStyleIdx="0" presStyleCnt="1" custLinFactNeighborX="2275" custLinFactNeighborY="-42418">
        <dgm:presLayoutVars>
          <dgm:bulletEnabled val="1"/>
        </dgm:presLayoutVars>
      </dgm:prSet>
      <dgm:spPr/>
    </dgm:pt>
  </dgm:ptLst>
  <dgm:cxnLst>
    <dgm:cxn modelId="{31D82400-444C-4E88-8D0A-94BC6A45F4EB}" type="presOf" srcId="{ED3AB156-F43E-4ABF-AE73-EB670186F1FF}" destId="{395A5904-E85A-4A4D-B422-825901C1CB5D}" srcOrd="0" destOrd="0" presId="urn:microsoft.com/office/officeart/2005/8/layout/process1"/>
    <dgm:cxn modelId="{1F686C10-E176-4436-A06A-52C43BC1334A}" type="presOf" srcId="{DCFF5622-47E9-4418-910E-B752C8C2D222}" destId="{A6D4F105-FDA2-4204-9360-E9197168512F}" srcOrd="0" destOrd="0" presId="urn:microsoft.com/office/officeart/2005/8/layout/process1"/>
    <dgm:cxn modelId="{92193E26-AF1C-492E-8D1E-2EFBC490F2C8}" srcId="{DCFF5622-47E9-4418-910E-B752C8C2D222}" destId="{ED3AB156-F43E-4ABF-AE73-EB670186F1FF}" srcOrd="0" destOrd="0" parTransId="{BD1A1EFE-74DB-463B-A6FB-3DAA966BFE0F}" sibTransId="{19608C54-D0A7-456F-A277-0AFC366E5A3D}"/>
    <dgm:cxn modelId="{245C104C-28B3-4F08-AEC7-FDD517FF1A52}" type="presParOf" srcId="{A6D4F105-FDA2-4204-9360-E9197168512F}" destId="{395A5904-E85A-4A4D-B422-825901C1CB5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FD796F-1795-49F4-B3CD-62D38188986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72336-1CA7-4594-9B31-545062FB6989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Общественные наблюдатели</a:t>
          </a:r>
        </a:p>
      </dgm:t>
    </dgm:pt>
    <dgm:pt modelId="{88844C7C-84E5-4CC4-8705-AA5725F92597}" type="parTrans" cxnId="{A0787662-7975-4058-8DC1-E588A3C28B89}">
      <dgm:prSet/>
      <dgm:spPr/>
      <dgm:t>
        <a:bodyPr/>
        <a:lstStyle/>
        <a:p>
          <a:endParaRPr lang="ru-RU"/>
        </a:p>
      </dgm:t>
    </dgm:pt>
    <dgm:pt modelId="{293C0330-4C62-4BBC-B707-057202487532}" type="sibTrans" cxnId="{A0787662-7975-4058-8DC1-E588A3C28B89}">
      <dgm:prSet/>
      <dgm:spPr/>
      <dgm:t>
        <a:bodyPr/>
        <a:lstStyle/>
        <a:p>
          <a:endParaRPr lang="ru-RU"/>
        </a:p>
      </dgm:t>
    </dgm:pt>
    <dgm:pt modelId="{C2D855E8-8245-4832-BD44-C930333DC51B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Цифровые участки 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4F977-8A4C-4F8B-A5D0-10BB41F2ED99}" type="sibTrans" cxnId="{D6CE00F1-EBDD-45C5-A1CF-A790E6A5521A}">
      <dgm:prSet/>
      <dgm:spPr/>
      <dgm:t>
        <a:bodyPr/>
        <a:lstStyle/>
        <a:p>
          <a:endParaRPr lang="ru-RU"/>
        </a:p>
      </dgm:t>
    </dgm:pt>
    <dgm:pt modelId="{320D99EC-D2FC-49F1-90FB-8D47F9AA672F}" type="parTrans" cxnId="{D6CE00F1-EBDD-45C5-A1CF-A790E6A5521A}">
      <dgm:prSet/>
      <dgm:spPr/>
      <dgm:t>
        <a:bodyPr/>
        <a:lstStyle/>
        <a:p>
          <a:endParaRPr lang="ru-RU"/>
        </a:p>
      </dgm:t>
    </dgm:pt>
    <dgm:pt modelId="{FE311C31-8AC3-4428-8613-5EF09E0D0C7A}">
      <dgm:prSet custT="1"/>
      <dgm:spPr/>
      <dgm:t>
        <a:bodyPr/>
        <a:lstStyle/>
        <a:p>
          <a:pPr algn="ctr"/>
          <a:r>
            <a:rPr lang="ru-RU" sz="15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Помимо создания видеокурса о порядке голосования на цифровом избирательном участке планируется с помощью мультимедийных панелей организовать процесс интерактивного обучения членов избирательных комиссий.</a:t>
          </a:r>
        </a:p>
      </dgm:t>
    </dgm:pt>
    <dgm:pt modelId="{91B2AD9F-A920-4EBF-AD5F-B98034A991AD}" type="parTrans" cxnId="{FC54395B-DCD8-40A1-8064-5165AB9A95EE}">
      <dgm:prSet/>
      <dgm:spPr/>
      <dgm:t>
        <a:bodyPr/>
        <a:lstStyle/>
        <a:p>
          <a:endParaRPr lang="ru-RU"/>
        </a:p>
      </dgm:t>
    </dgm:pt>
    <dgm:pt modelId="{AFCF8D27-3291-4EFF-861C-9F8A41E26FBE}" type="sibTrans" cxnId="{FC54395B-DCD8-40A1-8064-5165AB9A95EE}">
      <dgm:prSet/>
      <dgm:spPr/>
      <dgm:t>
        <a:bodyPr/>
        <a:lstStyle/>
        <a:p>
          <a:endParaRPr lang="ru-RU"/>
        </a:p>
      </dgm:t>
    </dgm:pt>
    <dgm:pt modelId="{856CD2D5-591B-4337-8DA0-33D57B7B6441}">
      <dgm:prSet custT="1"/>
      <dgm:spPr/>
      <dgm:t>
        <a:bodyPr/>
        <a:lstStyle/>
        <a:p>
          <a:pPr algn="ctr"/>
          <a:r>
            <a:rPr lang="ru-RU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Наиболее эффективный путь решения этой задачи -  организация учебного процесса с опорой на потенциал структуры </a:t>
          </a:r>
          <a:r>
            <a:rPr lang="ru-RU" sz="1400" i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РАНХиГС</a:t>
          </a:r>
          <a:r>
            <a:rPr lang="ru-RU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имеющей филиалы во всех регионах России и значительное количество обучающихся студентов, которых можно интегрировать в структуры наблюдателей от Общественных палат регионов России. </a:t>
          </a:r>
        </a:p>
      </dgm:t>
    </dgm:pt>
    <dgm:pt modelId="{39C47A6F-4FCE-47E0-A643-5210762A0109}" type="parTrans" cxnId="{E3FA93A1-334F-4210-B1F8-FBFEA2C36797}">
      <dgm:prSet/>
      <dgm:spPr/>
      <dgm:t>
        <a:bodyPr/>
        <a:lstStyle/>
        <a:p>
          <a:endParaRPr lang="ru-RU"/>
        </a:p>
      </dgm:t>
    </dgm:pt>
    <dgm:pt modelId="{6710BBCD-4718-4F1D-B94A-9438E1A42ACC}" type="sibTrans" cxnId="{E3FA93A1-334F-4210-B1F8-FBFEA2C36797}">
      <dgm:prSet/>
      <dgm:spPr/>
      <dgm:t>
        <a:bodyPr/>
        <a:lstStyle/>
        <a:p>
          <a:endParaRPr lang="ru-RU"/>
        </a:p>
      </dgm:t>
    </dgm:pt>
    <dgm:pt modelId="{66E67C64-93F3-4108-9E0C-41E79D7D6532}" type="pres">
      <dgm:prSet presAssocID="{DCFD796F-1795-49F4-B3CD-62D381889868}" presName="Name0" presStyleCnt="0">
        <dgm:presLayoutVars>
          <dgm:dir/>
          <dgm:animLvl val="lvl"/>
          <dgm:resizeHandles/>
        </dgm:presLayoutVars>
      </dgm:prSet>
      <dgm:spPr/>
    </dgm:pt>
    <dgm:pt modelId="{E0C9288B-36AF-4873-AD53-A8A3B55D64C2}" type="pres">
      <dgm:prSet presAssocID="{C2D855E8-8245-4832-BD44-C930333DC51B}" presName="linNode" presStyleCnt="0"/>
      <dgm:spPr/>
    </dgm:pt>
    <dgm:pt modelId="{1A7DDB27-01AE-4879-801A-B22EEBE8DB02}" type="pres">
      <dgm:prSet presAssocID="{C2D855E8-8245-4832-BD44-C930333DC51B}" presName="parentShp" presStyleLbl="node1" presStyleIdx="0" presStyleCnt="2" custScaleX="80844" custLinFactNeighborX="-10146" custLinFactNeighborY="5445">
        <dgm:presLayoutVars>
          <dgm:bulletEnabled val="1"/>
        </dgm:presLayoutVars>
      </dgm:prSet>
      <dgm:spPr/>
    </dgm:pt>
    <dgm:pt modelId="{E3E5CDA5-5C39-4CEC-876A-BCDAA209F25E}" type="pres">
      <dgm:prSet presAssocID="{C2D855E8-8245-4832-BD44-C930333DC51B}" presName="childShp" presStyleLbl="bgAccFollowNode1" presStyleIdx="0" presStyleCnt="2" custScaleX="127618" custScaleY="120974" custLinFactNeighborX="-400" custLinFactNeighborY="6217">
        <dgm:presLayoutVars>
          <dgm:bulletEnabled val="1"/>
        </dgm:presLayoutVars>
      </dgm:prSet>
      <dgm:spPr/>
    </dgm:pt>
    <dgm:pt modelId="{2EE407CB-2A8F-42F1-A890-9BA4F0B3EFF3}" type="pres">
      <dgm:prSet presAssocID="{BFA4F977-8A4C-4F8B-A5D0-10BB41F2ED99}" presName="spacing" presStyleCnt="0"/>
      <dgm:spPr/>
    </dgm:pt>
    <dgm:pt modelId="{839B8F44-1DE0-4D91-92DF-FFE617FF338F}" type="pres">
      <dgm:prSet presAssocID="{FD872336-1CA7-4594-9B31-545062FB6989}" presName="linNode" presStyleCnt="0"/>
      <dgm:spPr/>
    </dgm:pt>
    <dgm:pt modelId="{8E9CFB9A-7594-43A7-823D-46AAD8B273A3}" type="pres">
      <dgm:prSet presAssocID="{FD872336-1CA7-4594-9B31-545062FB6989}" presName="parentShp" presStyleLbl="node1" presStyleIdx="1" presStyleCnt="2" custScaleX="74903" custLinFactNeighborX="-6119" custLinFactNeighborY="-1891">
        <dgm:presLayoutVars>
          <dgm:bulletEnabled val="1"/>
        </dgm:presLayoutVars>
      </dgm:prSet>
      <dgm:spPr/>
    </dgm:pt>
    <dgm:pt modelId="{0B2A1E70-1E61-46AD-A1A1-62BA881C6716}" type="pres">
      <dgm:prSet presAssocID="{FD872336-1CA7-4594-9B31-545062FB6989}" presName="childShp" presStyleLbl="bgAccFollowNode1" presStyleIdx="1" presStyleCnt="2" custScaleX="126859" custScaleY="124760" custLinFactNeighborX="1284" custLinFactNeighborY="-2855">
        <dgm:presLayoutVars>
          <dgm:bulletEnabled val="1"/>
        </dgm:presLayoutVars>
      </dgm:prSet>
      <dgm:spPr/>
    </dgm:pt>
  </dgm:ptLst>
  <dgm:cxnLst>
    <dgm:cxn modelId="{EF1F5305-BAC5-4BE7-AE0E-E29A4809AD7B}" type="presOf" srcId="{DCFD796F-1795-49F4-B3CD-62D381889868}" destId="{66E67C64-93F3-4108-9E0C-41E79D7D6532}" srcOrd="0" destOrd="0" presId="urn:microsoft.com/office/officeart/2005/8/layout/vList6"/>
    <dgm:cxn modelId="{FC54395B-DCD8-40A1-8064-5165AB9A95EE}" srcId="{C2D855E8-8245-4832-BD44-C930333DC51B}" destId="{FE311C31-8AC3-4428-8613-5EF09E0D0C7A}" srcOrd="0" destOrd="0" parTransId="{91B2AD9F-A920-4EBF-AD5F-B98034A991AD}" sibTransId="{AFCF8D27-3291-4EFF-861C-9F8A41E26FBE}"/>
    <dgm:cxn modelId="{A0787662-7975-4058-8DC1-E588A3C28B89}" srcId="{DCFD796F-1795-49F4-B3CD-62D381889868}" destId="{FD872336-1CA7-4594-9B31-545062FB6989}" srcOrd="1" destOrd="0" parTransId="{88844C7C-84E5-4CC4-8705-AA5725F92597}" sibTransId="{293C0330-4C62-4BBC-B707-057202487532}"/>
    <dgm:cxn modelId="{A3D5CC53-41C6-448A-AFAD-87A8285E0503}" type="presOf" srcId="{C2D855E8-8245-4832-BD44-C930333DC51B}" destId="{1A7DDB27-01AE-4879-801A-B22EEBE8DB02}" srcOrd="0" destOrd="0" presId="urn:microsoft.com/office/officeart/2005/8/layout/vList6"/>
    <dgm:cxn modelId="{0FC66175-2E99-4563-AF57-0FAF9E70CDFA}" type="presOf" srcId="{856CD2D5-591B-4337-8DA0-33D57B7B6441}" destId="{0B2A1E70-1E61-46AD-A1A1-62BA881C6716}" srcOrd="0" destOrd="0" presId="urn:microsoft.com/office/officeart/2005/8/layout/vList6"/>
    <dgm:cxn modelId="{AF7CC894-FC87-489C-BCF4-7E4EE24B5922}" type="presOf" srcId="{FD872336-1CA7-4594-9B31-545062FB6989}" destId="{8E9CFB9A-7594-43A7-823D-46AAD8B273A3}" srcOrd="0" destOrd="0" presId="urn:microsoft.com/office/officeart/2005/8/layout/vList6"/>
    <dgm:cxn modelId="{E3FA93A1-334F-4210-B1F8-FBFEA2C36797}" srcId="{FD872336-1CA7-4594-9B31-545062FB6989}" destId="{856CD2D5-591B-4337-8DA0-33D57B7B6441}" srcOrd="0" destOrd="0" parTransId="{39C47A6F-4FCE-47E0-A643-5210762A0109}" sibTransId="{6710BBCD-4718-4F1D-B94A-9438E1A42ACC}"/>
    <dgm:cxn modelId="{03E50ABD-B1D2-4524-AF5F-6F27AC070AE9}" type="presOf" srcId="{FE311C31-8AC3-4428-8613-5EF09E0D0C7A}" destId="{E3E5CDA5-5C39-4CEC-876A-BCDAA209F25E}" srcOrd="0" destOrd="0" presId="urn:microsoft.com/office/officeart/2005/8/layout/vList6"/>
    <dgm:cxn modelId="{D6CE00F1-EBDD-45C5-A1CF-A790E6A5521A}" srcId="{DCFD796F-1795-49F4-B3CD-62D381889868}" destId="{C2D855E8-8245-4832-BD44-C930333DC51B}" srcOrd="0" destOrd="0" parTransId="{320D99EC-D2FC-49F1-90FB-8D47F9AA672F}" sibTransId="{BFA4F977-8A4C-4F8B-A5D0-10BB41F2ED99}"/>
    <dgm:cxn modelId="{011B5678-3D91-4798-B5E7-299F665792F9}" type="presParOf" srcId="{66E67C64-93F3-4108-9E0C-41E79D7D6532}" destId="{E0C9288B-36AF-4873-AD53-A8A3B55D64C2}" srcOrd="0" destOrd="0" presId="urn:microsoft.com/office/officeart/2005/8/layout/vList6"/>
    <dgm:cxn modelId="{C122DF69-A011-49E2-ACDB-F8B0AD6C63B8}" type="presParOf" srcId="{E0C9288B-36AF-4873-AD53-A8A3B55D64C2}" destId="{1A7DDB27-01AE-4879-801A-B22EEBE8DB02}" srcOrd="0" destOrd="0" presId="urn:microsoft.com/office/officeart/2005/8/layout/vList6"/>
    <dgm:cxn modelId="{0D2CC343-D675-47B2-8E5A-8619035FC2E6}" type="presParOf" srcId="{E0C9288B-36AF-4873-AD53-A8A3B55D64C2}" destId="{E3E5CDA5-5C39-4CEC-876A-BCDAA209F25E}" srcOrd="1" destOrd="0" presId="urn:microsoft.com/office/officeart/2005/8/layout/vList6"/>
    <dgm:cxn modelId="{A09C6CBC-4185-4369-80B1-C0D9CB6907BD}" type="presParOf" srcId="{66E67C64-93F3-4108-9E0C-41E79D7D6532}" destId="{2EE407CB-2A8F-42F1-A890-9BA4F0B3EFF3}" srcOrd="1" destOrd="0" presId="urn:microsoft.com/office/officeart/2005/8/layout/vList6"/>
    <dgm:cxn modelId="{8DF67B3A-C9D9-4441-A0C3-CACB6A145CB0}" type="presParOf" srcId="{66E67C64-93F3-4108-9E0C-41E79D7D6532}" destId="{839B8F44-1DE0-4D91-92DF-FFE617FF338F}" srcOrd="2" destOrd="0" presId="urn:microsoft.com/office/officeart/2005/8/layout/vList6"/>
    <dgm:cxn modelId="{759111E3-49BA-4524-9486-7928E1475CC8}" type="presParOf" srcId="{839B8F44-1DE0-4D91-92DF-FFE617FF338F}" destId="{8E9CFB9A-7594-43A7-823D-46AAD8B273A3}" srcOrd="0" destOrd="0" presId="urn:microsoft.com/office/officeart/2005/8/layout/vList6"/>
    <dgm:cxn modelId="{4990ABB1-A5EF-407C-8D3B-6F0E7165D67C}" type="presParOf" srcId="{839B8F44-1DE0-4D91-92DF-FFE617FF338F}" destId="{0B2A1E70-1E61-46AD-A1A1-62BA881C67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8D0FB-4357-48FC-8D79-C31EACC5A5F6}">
      <dsp:nvSpPr>
        <dsp:cNvPr id="0" name=""/>
        <dsp:cNvSpPr/>
      </dsp:nvSpPr>
      <dsp:spPr>
        <a:xfrm>
          <a:off x="0" y="1240306"/>
          <a:ext cx="871728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341EF-C31B-4E56-9F33-7B80FBA54CD2}">
      <dsp:nvSpPr>
        <dsp:cNvPr id="0" name=""/>
        <dsp:cNvSpPr/>
      </dsp:nvSpPr>
      <dsp:spPr>
        <a:xfrm>
          <a:off x="417143" y="187006"/>
          <a:ext cx="8300136" cy="12094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645" tIns="0" rIns="230645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Мобильность</a:t>
          </a:r>
          <a:r>
            <a:rPr lang="ru-RU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– как условие для онлайн-обучения,  связанное с ростом числа пользователей интернета, выходящих в сеть с мобильных устройств. При этом, платформы для размещения учебных курсов и организации процесса поддержки обучающихся должны быть адаптивными, а приложения к смартфонам должны иметь возможность организации обратной связи через встроенный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мессенджер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76184" y="246047"/>
        <a:ext cx="8182054" cy="1091370"/>
      </dsp:txXfrm>
    </dsp:sp>
    <dsp:sp modelId="{4263C5AF-5D2A-4EB8-AF36-DEB68CB22020}">
      <dsp:nvSpPr>
        <dsp:cNvPr id="0" name=""/>
        <dsp:cNvSpPr/>
      </dsp:nvSpPr>
      <dsp:spPr>
        <a:xfrm>
          <a:off x="0" y="3049606"/>
          <a:ext cx="871728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9062D-1D6B-4FD2-A4A2-33EBE4B902BC}">
      <dsp:nvSpPr>
        <dsp:cNvPr id="0" name=""/>
        <dsp:cNvSpPr/>
      </dsp:nvSpPr>
      <dsp:spPr>
        <a:xfrm>
          <a:off x="417143" y="1580011"/>
          <a:ext cx="8300136" cy="163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645" tIns="0" rIns="230645" bIns="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Микрообучение</a:t>
          </a:r>
          <a:r>
            <a:rPr lang="ru-RU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 или </a:t>
          </a:r>
          <a:r>
            <a:rPr lang="ru-RU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микрокурсы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разбитые на модули небольшого объема, продолжительность лекций, в которых составляет 12-15 минут. Размер курсов обусловлен пределами эффективной восприимчивости слушателей к новой информации и опирается на стандартное представление о предельных 18 минутах эффективной концентрации внимания слушателей. В условиях, когда участникам обучающего процесса не хватает времени на регулярное до-обучение, необходимо строить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микрокурсы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таким образом, чтобы весь объём необходимых знаний был получен в результате его разбивки на такие отдельные содержательные блоки информации.  </a:t>
          </a:r>
        </a:p>
      </dsp:txBody>
      <dsp:txXfrm>
        <a:off x="496960" y="1659828"/>
        <a:ext cx="8140502" cy="1475425"/>
      </dsp:txXfrm>
    </dsp:sp>
    <dsp:sp modelId="{2CC4B921-85F6-4585-B4E9-AEAE6145FAF1}">
      <dsp:nvSpPr>
        <dsp:cNvPr id="0" name=""/>
        <dsp:cNvSpPr/>
      </dsp:nvSpPr>
      <dsp:spPr>
        <a:xfrm>
          <a:off x="0" y="4282560"/>
          <a:ext cx="871728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17F46-5299-4AF4-AF2D-40052DB6AF9E}">
      <dsp:nvSpPr>
        <dsp:cNvPr id="0" name=""/>
        <dsp:cNvSpPr/>
      </dsp:nvSpPr>
      <dsp:spPr>
        <a:xfrm>
          <a:off x="415007" y="3386206"/>
          <a:ext cx="8300136" cy="1058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645" tIns="0" rIns="23064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466689" y="3437888"/>
        <a:ext cx="8196772" cy="955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DA595-C101-488D-B611-E2FB3F928581}">
      <dsp:nvSpPr>
        <dsp:cNvPr id="0" name=""/>
        <dsp:cNvSpPr/>
      </dsp:nvSpPr>
      <dsp:spPr>
        <a:xfrm>
          <a:off x="1296" y="68368"/>
          <a:ext cx="2762441" cy="1135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Реализовать экспериментальный проект, затрагивающий одну или несколько стадий избирательного процесса</a:t>
          </a:r>
        </a:p>
      </dsp:txBody>
      <dsp:txXfrm>
        <a:off x="1296" y="68368"/>
        <a:ext cx="2762441" cy="1135883"/>
      </dsp:txXfrm>
    </dsp:sp>
    <dsp:sp modelId="{E0F2A9AE-A0BD-4AB1-BFA5-CCAFD107E4B2}">
      <dsp:nvSpPr>
        <dsp:cNvPr id="0" name=""/>
        <dsp:cNvSpPr/>
      </dsp:nvSpPr>
      <dsp:spPr>
        <a:xfrm>
          <a:off x="2951415" y="66764"/>
          <a:ext cx="2681778" cy="1139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Привлечь и мотивировать экспертов в сфере избирательного процесса</a:t>
          </a:r>
        </a:p>
      </dsp:txBody>
      <dsp:txXfrm>
        <a:off x="2951415" y="66764"/>
        <a:ext cx="2681778" cy="1139092"/>
      </dsp:txXfrm>
    </dsp:sp>
    <dsp:sp modelId="{503FBB9F-3A36-4B00-94A2-AA09F59703CB}">
      <dsp:nvSpPr>
        <dsp:cNvPr id="0" name=""/>
        <dsp:cNvSpPr/>
      </dsp:nvSpPr>
      <dsp:spPr>
        <a:xfrm>
          <a:off x="5820871" y="84927"/>
          <a:ext cx="2883681" cy="1102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Дать удобные инструменты системы обучения, позволяющие контролировать процесс обучения</a:t>
          </a:r>
        </a:p>
      </dsp:txBody>
      <dsp:txXfrm>
        <a:off x="5820871" y="84927"/>
        <a:ext cx="2883681" cy="1102765"/>
      </dsp:txXfrm>
    </dsp:sp>
    <dsp:sp modelId="{29574615-26CC-46B2-B436-3F2BEFFB01CE}">
      <dsp:nvSpPr>
        <dsp:cNvPr id="0" name=""/>
        <dsp:cNvSpPr/>
      </dsp:nvSpPr>
      <dsp:spPr>
        <a:xfrm>
          <a:off x="1200385" y="1412654"/>
          <a:ext cx="2953103" cy="1223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Провести анализ полученных результатов</a:t>
          </a:r>
        </a:p>
      </dsp:txBody>
      <dsp:txXfrm>
        <a:off x="1200385" y="1412654"/>
        <a:ext cx="2953103" cy="1223705"/>
      </dsp:txXfrm>
    </dsp:sp>
    <dsp:sp modelId="{7C77DC5A-5F22-447D-B6B6-3721D362473D}">
      <dsp:nvSpPr>
        <dsp:cNvPr id="0" name=""/>
        <dsp:cNvSpPr/>
      </dsp:nvSpPr>
      <dsp:spPr>
        <a:xfrm>
          <a:off x="4341166" y="1393534"/>
          <a:ext cx="3164296" cy="1261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Заняться внутренним PR-ом реализуемого проекта по направлениям – последние новости, достижения команды, реклама обучающих курсов, видеообращения </a:t>
          </a:r>
        </a:p>
      </dsp:txBody>
      <dsp:txXfrm>
        <a:off x="4341166" y="1393534"/>
        <a:ext cx="3164296" cy="1261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A5904-E85A-4A4D-B422-825901C1CB5D}">
      <dsp:nvSpPr>
        <dsp:cNvPr id="0" name=""/>
        <dsp:cNvSpPr/>
      </dsp:nvSpPr>
      <dsp:spPr>
        <a:xfrm>
          <a:off x="0" y="0"/>
          <a:ext cx="2064471" cy="1238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1 задача</a:t>
          </a:r>
        </a:p>
      </dsp:txBody>
      <dsp:txXfrm>
        <a:off x="36280" y="36280"/>
        <a:ext cx="1991911" cy="1166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CDA5-5C39-4CEC-876A-BCDAA209F25E}">
      <dsp:nvSpPr>
        <dsp:cNvPr id="0" name=""/>
        <dsp:cNvSpPr/>
      </dsp:nvSpPr>
      <dsp:spPr>
        <a:xfrm>
          <a:off x="1886782" y="25909"/>
          <a:ext cx="4091325" cy="22491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i="1" kern="1200" dirty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Требует организации учебного процесса с членами избирательных комиссий, которым в короткие сроки предстоит освоить специфику организации работы цифровых избирательных участков. С учётом масштабов предстоящего учебного процесса очевидна потребность в его оптимизации через систему дистанционного интерактивного обучения, организуемого в ИКСРФ через систему СДО.</a:t>
          </a:r>
        </a:p>
      </dsp:txBody>
      <dsp:txXfrm>
        <a:off x="1886782" y="307057"/>
        <a:ext cx="3247881" cy="1686888"/>
      </dsp:txXfrm>
    </dsp:sp>
    <dsp:sp modelId="{1A7DDB27-01AE-4879-801A-B22EEBE8DB02}">
      <dsp:nvSpPr>
        <dsp:cNvPr id="0" name=""/>
        <dsp:cNvSpPr/>
      </dsp:nvSpPr>
      <dsp:spPr>
        <a:xfrm>
          <a:off x="116959" y="104681"/>
          <a:ext cx="1744643" cy="2072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Цифровые участки 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2125" y="189847"/>
        <a:ext cx="1574311" cy="1902611"/>
      </dsp:txXfrm>
    </dsp:sp>
    <dsp:sp modelId="{0B2A1E70-1E61-46AD-A1A1-62BA881C6716}">
      <dsp:nvSpPr>
        <dsp:cNvPr id="0" name=""/>
        <dsp:cNvSpPr/>
      </dsp:nvSpPr>
      <dsp:spPr>
        <a:xfrm>
          <a:off x="1811638" y="2398932"/>
          <a:ext cx="4279059" cy="22836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i="1" kern="1200" dirty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Обусловлена необходимостью повышения качества обучения наблюдателей от региональных Общественных палат. Так, например, в Ленинградской области в каждом избирательном цикле необходимо обучать  1856 наблюдателей от Общественной палаты Ленинградской области.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1638" y="2684394"/>
        <a:ext cx="3422672" cy="1712775"/>
      </dsp:txXfrm>
    </dsp:sp>
    <dsp:sp modelId="{8E9CFB9A-7594-43A7-823D-46AAD8B273A3}">
      <dsp:nvSpPr>
        <dsp:cNvPr id="0" name=""/>
        <dsp:cNvSpPr/>
      </dsp:nvSpPr>
      <dsp:spPr>
        <a:xfrm>
          <a:off x="106484" y="2491126"/>
          <a:ext cx="1806239" cy="2072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Общественные наблюдатели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657" y="2579299"/>
        <a:ext cx="1629893" cy="18965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A5904-E85A-4A4D-B422-825901C1CB5D}">
      <dsp:nvSpPr>
        <dsp:cNvPr id="0" name=""/>
        <dsp:cNvSpPr/>
      </dsp:nvSpPr>
      <dsp:spPr>
        <a:xfrm>
          <a:off x="4086" y="0"/>
          <a:ext cx="2089070" cy="1348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1 задача</a:t>
          </a:r>
        </a:p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решение</a:t>
          </a:r>
        </a:p>
      </dsp:txBody>
      <dsp:txXfrm>
        <a:off x="43589" y="39503"/>
        <a:ext cx="2010064" cy="12697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CDA5-5C39-4CEC-876A-BCDAA209F25E}">
      <dsp:nvSpPr>
        <dsp:cNvPr id="0" name=""/>
        <dsp:cNvSpPr/>
      </dsp:nvSpPr>
      <dsp:spPr>
        <a:xfrm>
          <a:off x="1763257" y="115533"/>
          <a:ext cx="4194091" cy="22010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Помимо создания видеокурса о порядке голосования на цифровом избирательном участке планируется с помощью мультимедийных панелей организовать процесс интерактивного обучения членов избирательных комиссий.</a:t>
          </a:r>
        </a:p>
      </dsp:txBody>
      <dsp:txXfrm>
        <a:off x="1763257" y="390662"/>
        <a:ext cx="3368705" cy="1650771"/>
      </dsp:txXfrm>
    </dsp:sp>
    <dsp:sp modelId="{1A7DDB27-01AE-4879-801A-B22EEBE8DB02}">
      <dsp:nvSpPr>
        <dsp:cNvPr id="0" name=""/>
        <dsp:cNvSpPr/>
      </dsp:nvSpPr>
      <dsp:spPr>
        <a:xfrm>
          <a:off x="0" y="292290"/>
          <a:ext cx="1771260" cy="1819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Цифровые участки 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466" y="378756"/>
        <a:ext cx="1598328" cy="1646491"/>
      </dsp:txXfrm>
    </dsp:sp>
    <dsp:sp modelId="{0B2A1E70-1E61-46AD-A1A1-62BA881C6716}">
      <dsp:nvSpPr>
        <dsp:cNvPr id="0" name=""/>
        <dsp:cNvSpPr/>
      </dsp:nvSpPr>
      <dsp:spPr>
        <a:xfrm>
          <a:off x="1686844" y="2333447"/>
          <a:ext cx="4280028" cy="22699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Наиболее эффективный путь решения этой задачи -  организация учебного процесса с опорой на потенциал структуры </a:t>
          </a:r>
          <a:r>
            <a:rPr lang="ru-RU" sz="1400" i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РАНХиГС</a:t>
          </a:r>
          <a:r>
            <a:rPr lang="ru-RU" sz="14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имеющей филиалы во всех регионах России и значительное количество обучающихся студентов, которых можно интегрировать в структуры наблюдателей от Общественных палат регионов России. </a:t>
          </a:r>
        </a:p>
      </dsp:txBody>
      <dsp:txXfrm>
        <a:off x="1686844" y="2617186"/>
        <a:ext cx="3428811" cy="1702435"/>
      </dsp:txXfrm>
    </dsp:sp>
    <dsp:sp modelId="{8E9CFB9A-7594-43A7-823D-46AAD8B273A3}">
      <dsp:nvSpPr>
        <dsp:cNvPr id="0" name=""/>
        <dsp:cNvSpPr/>
      </dsp:nvSpPr>
      <dsp:spPr>
        <a:xfrm>
          <a:off x="0" y="2576231"/>
          <a:ext cx="1684741" cy="1819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Общественные наблюдатели</a:t>
          </a:r>
        </a:p>
      </dsp:txBody>
      <dsp:txXfrm>
        <a:off x="82242" y="2658473"/>
        <a:ext cx="1520257" cy="1654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4173B-BD2C-4922-AA7A-73A8B7B152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F86A1-BDE1-4D6D-84FF-484AD7370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0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 /><Relationship Id="rId3" Type="http://schemas.openxmlformats.org/officeDocument/2006/relationships/diagramLayout" Target="../diagrams/layout3.xml" /><Relationship Id="rId7" Type="http://schemas.openxmlformats.org/officeDocument/2006/relationships/diagramData" Target="../diagrams/data4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11" Type="http://schemas.microsoft.com/office/2007/relationships/diagramDrawing" Target="../diagrams/drawing4.xml" /><Relationship Id="rId5" Type="http://schemas.openxmlformats.org/officeDocument/2006/relationships/diagramColors" Target="../diagrams/colors3.xml" /><Relationship Id="rId10" Type="http://schemas.openxmlformats.org/officeDocument/2006/relationships/diagramColors" Target="../diagrams/colors4.xml" /><Relationship Id="rId4" Type="http://schemas.openxmlformats.org/officeDocument/2006/relationships/diagramQuickStyle" Target="../diagrams/quickStyle3.xml" /><Relationship Id="rId9" Type="http://schemas.openxmlformats.org/officeDocument/2006/relationships/diagramQuickStyle" Target="../diagrams/quickStyle4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 /><Relationship Id="rId3" Type="http://schemas.openxmlformats.org/officeDocument/2006/relationships/diagramLayout" Target="../diagrams/layout5.xml" /><Relationship Id="rId7" Type="http://schemas.openxmlformats.org/officeDocument/2006/relationships/diagramData" Target="../diagrams/data6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11" Type="http://schemas.microsoft.com/office/2007/relationships/diagramDrawing" Target="../diagrams/drawing6.xml" /><Relationship Id="rId5" Type="http://schemas.openxmlformats.org/officeDocument/2006/relationships/diagramColors" Target="../diagrams/colors5.xml" /><Relationship Id="rId10" Type="http://schemas.openxmlformats.org/officeDocument/2006/relationships/diagramColors" Target="../diagrams/colors6.xml" /><Relationship Id="rId4" Type="http://schemas.openxmlformats.org/officeDocument/2006/relationships/diagramQuickStyle" Target="../diagrams/quickStyle5.xml" /><Relationship Id="rId9" Type="http://schemas.openxmlformats.org/officeDocument/2006/relationships/diagramQuickStyle" Target="../diagrams/quickStyle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726179"/>
            <a:ext cx="7422903" cy="2978567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Предложения по системе дистанционного обучения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Леноблизбиркома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 инновационное развитие</a:t>
            </a:r>
            <a:endParaRPr lang="ru-RU" sz="3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" y="1788795"/>
            <a:ext cx="2369820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2"/>
    </mc:Choice>
    <mc:Fallback xmlns="">
      <p:transition spd="slow" advTm="109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СОЗДАТЬ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975" y="1625884"/>
            <a:ext cx="8743950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Мобильное приложение </a:t>
            </a:r>
            <a:r>
              <a:rPr lang="en-US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_IKLO</a:t>
            </a:r>
          </a:p>
          <a:p>
            <a:pPr lvl="0" algn="ctr"/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Мобильное приложение </a:t>
            </a:r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 пошаговой инструкцией о порядке голосования с помощью системы «Цифровой избиратель»</a:t>
            </a:r>
          </a:p>
          <a:p>
            <a:pPr marL="0" indent="0" algn="ctr">
              <a:buNone/>
            </a:pPr>
            <a:endParaRPr lang="ru-RU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 лекций с видеоматериалами для преподавателей </a:t>
            </a:r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теме «Избирательное право и избирательный процесс в Российской Федерации»</a:t>
            </a:r>
          </a:p>
          <a:p>
            <a:pPr marL="0" indent="0" algn="ctr">
              <a:buNone/>
            </a:pPr>
            <a:endParaRPr lang="ru-RU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Аудио и видео гид </a:t>
            </a:r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избирателей с ограниченными физическими возможностями </a:t>
            </a:r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(слабовидящие и слабослышащие, иные) по порядку голосования на избирательном участке и вне помещения для голосования</a:t>
            </a:r>
          </a:p>
          <a:p>
            <a:pPr marL="0" indent="0" algn="ctr">
              <a:buNone/>
            </a:pPr>
            <a:endParaRPr lang="ru-RU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Мобильное приложение (</a:t>
            </a:r>
            <a:r>
              <a:rPr lang="ru-RU" sz="16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-игру) для студентов </a:t>
            </a:r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стадиям избирательного процесса, с приложениями к конкретным ситуациям </a:t>
            </a:r>
          </a:p>
          <a:p>
            <a:pPr marL="0" indent="0" algn="ctr">
              <a:buNone/>
            </a:pPr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83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19125" y="20507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НЕОБХОДИМО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" y="1530634"/>
            <a:ext cx="843915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Заключить соглашения с Северо-Западным институтом управления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РАНХиГС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использованию научно-образовательных возможностей СПбГУ (в рамках действующего Соглашения) для наполнения СДО ИКЛО современными учебными материалами и тестовыми заданиями</a:t>
            </a:r>
          </a:p>
          <a:p>
            <a:pPr algn="ctr"/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курсы повышения квалификации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 рамках дополнительного профессионального образования государственных гражданских служащих аппарата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Леноблизбиркома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с использованием СДО ИКЛО</a:t>
            </a:r>
          </a:p>
          <a:p>
            <a:pPr algn="ctr"/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Создать дистанционный обучающий курс (история, законодательство, практика) для молодых и будущих избирателей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голосовым помощником-ассистентом Яндекса «Алисой»</a:t>
            </a:r>
          </a:p>
          <a:p>
            <a:pPr algn="ctr"/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Создать приложение для смартфона для членов участковых избирательных комиссий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мгновенными ответами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 ссылками на нормы действующего избирательного законодательства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1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20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39" y="2689860"/>
            <a:ext cx="3325336" cy="187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266067"/>
            <a:ext cx="7886700" cy="8388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вопроса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8315" y="5184012"/>
            <a:ext cx="2955660" cy="159778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Существуют проблемы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с наполнением системы учебными и тестовыми материалами. Устарела пользовательская база.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 сейчас СДО ИКЛО функционально ограничено</a:t>
            </a:r>
          </a:p>
          <a:p>
            <a:pPr algn="ctr"/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5310" y="1299845"/>
            <a:ext cx="7886700" cy="13976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2013 года работает Программный комплекс для организации </a:t>
            </a:r>
            <a:b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проведения дистанционного обучения членов участковых избирательных комиссий Ленинградской области и иных участников избирательного процесса (далее – СДО ИКЛО)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500" y="2580889"/>
            <a:ext cx="5623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СДО ИКЛО это: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Высокая защищенность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(так как это домен </a:t>
            </a:r>
            <a:r>
              <a:rPr lang="ru-RU" sz="1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Леноблизбиркома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Для гарантированной защиты СДО ИКЛО мы планируем приобрести отдельный хост (виртуальный сервер) у ОАО «Ростелеком» для этой системы;</a:t>
            </a:r>
          </a:p>
          <a:p>
            <a:endParaRPr lang="ru-RU" sz="16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Готовая система с исчерпывающим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функционалом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Общедоступность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наличии Интернет;</a:t>
            </a:r>
          </a:p>
          <a:p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 Возможность доступа к системе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мобильных устройств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 Возможность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обратной связи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Слушатель-Преподаватель.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48384" y="4560362"/>
            <a:ext cx="1638301" cy="59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НО</a:t>
            </a:r>
          </a:p>
        </p:txBody>
      </p:sp>
    </p:spTree>
    <p:extLst>
      <p:ext uri="{BB962C8B-B14F-4D97-AF65-F5344CB8AC3E}">
        <p14:creationId xmlns:p14="http://schemas.microsoft.com/office/powerpoint/2010/main" val="6938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9"/>
    </mc:Choice>
    <mc:Fallback xmlns="">
      <p:transition spd="slow" advTm="265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835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СДО </a:t>
            </a: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373057"/>
              </p:ext>
            </p:extLst>
          </p:nvPr>
        </p:nvGraphicFramePr>
        <p:xfrm>
          <a:off x="452437" y="1630680"/>
          <a:ext cx="2481263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Скругленный прямоугольник 4"/>
          <p:cNvSpPr/>
          <p:nvPr/>
        </p:nvSpPr>
        <p:spPr>
          <a:xfrm>
            <a:off x="553637" y="5327911"/>
            <a:ext cx="3185566" cy="8138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u="none" kern="1200" dirty="0"/>
          </a:p>
        </p:txBody>
      </p:sp>
      <p:sp>
        <p:nvSpPr>
          <p:cNvPr id="10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4471669" y="3171545"/>
            <a:ext cx="1852295" cy="652145"/>
          </a:xfrm>
          <a:prstGeom prst="wedgeRoundRectCallout">
            <a:avLst>
              <a:gd name="adj1" fmla="val -2005"/>
              <a:gd name="adj2" fmla="val -117282"/>
              <a:gd name="adj3" fmla="val 16667"/>
            </a:avLst>
          </a:prstGeom>
          <a:solidFill>
            <a:srgbClr val="B7DEE8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Проведение тестирования и оценивания Слушателей </a:t>
            </a:r>
            <a:endParaRPr lang="ru-RU" sz="1200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800100" y="1691642"/>
            <a:ext cx="1546859" cy="98837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Вебинар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ВКС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Youtube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2719070" y="1691641"/>
            <a:ext cx="1479550" cy="986789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Учебный модуль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СДО ИКЛО</a:t>
            </a: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4616767" y="1690052"/>
            <a:ext cx="1562100" cy="98837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Модуль тестирования Слушателей</a:t>
            </a: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6627175" y="1691641"/>
            <a:ext cx="1460184" cy="959167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Модуль коррекции и статистики</a:t>
            </a:r>
          </a:p>
        </p:txBody>
      </p:sp>
      <p:sp>
        <p:nvSpPr>
          <p:cNvPr id="18" name="Скругленная прямоугольная выноска 17"/>
          <p:cNvSpPr>
            <a:spLocks noChangeArrowheads="1"/>
          </p:cNvSpPr>
          <p:nvPr/>
        </p:nvSpPr>
        <p:spPr bwMode="auto">
          <a:xfrm>
            <a:off x="6842760" y="3171545"/>
            <a:ext cx="1351279" cy="1043305"/>
          </a:xfrm>
          <a:prstGeom prst="wedgeRoundRectCallout">
            <a:avLst>
              <a:gd name="adj1" fmla="val -12588"/>
              <a:gd name="adj2" fmla="val -96194"/>
              <a:gd name="adj3" fmla="val 16667"/>
            </a:avLst>
          </a:prstGeom>
          <a:solidFill>
            <a:srgbClr val="B7DEE8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rgbClr val="0070C0"/>
                </a:solidFill>
                <a:latin typeface="Times New Roman"/>
                <a:ea typeface="Times New Roman"/>
              </a:rPr>
              <a:t>Возможность анализа ответов Слушателей и проведения обратной связи</a:t>
            </a:r>
          </a:p>
        </p:txBody>
      </p:sp>
      <p:sp>
        <p:nvSpPr>
          <p:cNvPr id="19" name="Скругленная прямоугольная выноска 18"/>
          <p:cNvSpPr>
            <a:spLocks/>
          </p:cNvSpPr>
          <p:nvPr/>
        </p:nvSpPr>
        <p:spPr>
          <a:xfrm>
            <a:off x="2756535" y="3083678"/>
            <a:ext cx="1401445" cy="1228725"/>
          </a:xfrm>
          <a:prstGeom prst="wedgeRoundRectCallout">
            <a:avLst>
              <a:gd name="adj1" fmla="val -2002"/>
              <a:gd name="adj2" fmla="val -81058"/>
              <a:gd name="adj3" fmla="val 16667"/>
            </a:avLst>
          </a:prstGeom>
          <a:solidFill>
            <a:srgbClr val="4BACC6">
              <a:lumMod val="40000"/>
              <a:lumOff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rgbClr val="0070C0"/>
                </a:solidFill>
                <a:latin typeface="Times New Roman"/>
                <a:ea typeface="Times New Roman"/>
              </a:rPr>
              <a:t>Наполнение СДО ИКЛО учебными материалами и их изучение Слушателями</a:t>
            </a:r>
          </a:p>
        </p:txBody>
      </p:sp>
      <p:sp>
        <p:nvSpPr>
          <p:cNvPr id="20" name="Скругленная прямоугольная выноска 19"/>
          <p:cNvSpPr>
            <a:spLocks/>
          </p:cNvSpPr>
          <p:nvPr/>
        </p:nvSpPr>
        <p:spPr>
          <a:xfrm>
            <a:off x="800100" y="3090028"/>
            <a:ext cx="1546859" cy="1222375"/>
          </a:xfrm>
          <a:prstGeom prst="wedgeRoundRectCallout">
            <a:avLst>
              <a:gd name="adj1" fmla="val -2002"/>
              <a:gd name="adj2" fmla="val -81058"/>
              <a:gd name="adj3" fmla="val 16667"/>
            </a:avLst>
          </a:prstGeom>
          <a:solidFill>
            <a:srgbClr val="4BACC6">
              <a:lumMod val="40000"/>
              <a:lumOff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rgbClr val="0070C0"/>
                </a:solidFill>
                <a:latin typeface="Times New Roman"/>
                <a:ea typeface="Times New Roman"/>
              </a:rPr>
              <a:t>Проведение </a:t>
            </a:r>
            <a:r>
              <a:rPr lang="ru-RU" sz="10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вебинаров</a:t>
            </a:r>
            <a:r>
              <a:rPr lang="ru-RU" sz="1000" b="1" dirty="0">
                <a:solidFill>
                  <a:srgbClr val="0070C0"/>
                </a:solidFill>
                <a:latin typeface="Times New Roman"/>
                <a:ea typeface="Times New Roman"/>
              </a:rPr>
              <a:t> с помощью ВКС ИКЛО и </a:t>
            </a:r>
            <a:r>
              <a:rPr lang="en-US" sz="10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Youtube</a:t>
            </a:r>
            <a:r>
              <a:rPr lang="ru-RU" sz="1000" b="1" dirty="0">
                <a:solidFill>
                  <a:srgbClr val="0070C0"/>
                </a:solidFill>
                <a:latin typeface="Times New Roman"/>
                <a:ea typeface="Times New Roman"/>
              </a:rPr>
              <a:t>-канала </a:t>
            </a:r>
            <a:r>
              <a:rPr lang="ru-RU" sz="10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Леноблизбиркома</a:t>
            </a:r>
            <a:endParaRPr lang="ru-RU" sz="1000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9478" y="4711572"/>
            <a:ext cx="3309368" cy="152920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видеоконференцсвязи</a:t>
            </a:r>
          </a:p>
          <a:p>
            <a:pPr algn="ctr"/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ИКЛО + 18 ТИК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0120" y="4711572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Широкий охват и интерактивный характер взаимодействия участников системы ВКС </a:t>
            </a:r>
          </a:p>
          <a:p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Обучающие семинары и практические занятия с ТИК (дистанционный режим ) </a:t>
            </a:r>
          </a:p>
          <a:p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Присутствие на заседаниях ТИК и ИКЛО (двусторонний режим)</a:t>
            </a:r>
          </a:p>
          <a:p>
            <a:endParaRPr lang="ru-RU" sz="1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Трансляция заседаний в сети Интернет</a:t>
            </a: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3705415" y="5215106"/>
            <a:ext cx="986409" cy="6627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0"/>
    </mc:Choice>
    <mc:Fallback xmlns="">
      <p:transition spd="slow" advTm="268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36" y="4073927"/>
            <a:ext cx="1829796" cy="13723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1888" y="4611278"/>
            <a:ext cx="1738486" cy="1303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41" y="2631995"/>
            <a:ext cx="1805031" cy="1195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835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5660707" y="1294173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" y="1740181"/>
            <a:ext cx="6067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Базовые инструменты в процессе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5465" y="4219680"/>
            <a:ext cx="4517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 проведения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весь учебный материал будет размещаться в СДО ИКЛО для подробного изучения и руководства в дальнейшей работе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вовлечения в учебный процесс членов комиссий и наблюдателей Общественной палаты Ленинградской области (далее – наблюдатели ОПЛО) планируется, что все «тройки» ТИК и председатели УИК будут зарегистрированы в системе дистанционного обучения в качестве слушателей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86484" y="2364812"/>
            <a:ext cx="5751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«Проведение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формате видеоконференцсвязи (ВКС)»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«Проведение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через</a:t>
            </a:r>
          </a:p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-канал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Леноблизбиркома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386715" y="2351484"/>
            <a:ext cx="986409" cy="6627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386714" y="3105864"/>
            <a:ext cx="986409" cy="6627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48398" y="465513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38" y="1607228"/>
            <a:ext cx="1937526" cy="12832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62" y="5686296"/>
            <a:ext cx="1430191" cy="10726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72" y="3046387"/>
            <a:ext cx="1560510" cy="11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0"/>
    </mc:Choice>
    <mc:Fallback xmlns="">
      <p:transition spd="slow" advTm="2593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978"/>
            <a:ext cx="836195" cy="685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" y="251460"/>
            <a:ext cx="7886700" cy="73818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обеспечивает: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52078730"/>
              </p:ext>
            </p:extLst>
          </p:nvPr>
        </p:nvGraphicFramePr>
        <p:xfrm>
          <a:off x="198120" y="1038225"/>
          <a:ext cx="871728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7700" y="4329530"/>
            <a:ext cx="80162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Голосовые помощники и чат-боты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которые выводят мобильное обучение на новый уровень. Вследствие того, что смартфон теперь всегда под рукой можно, к примеру, обучаться в бот-программе по пути на работу или общаясь с голосовым помощником, стоя в пробках. Пока функциональность данных подпрограмм ограничена, но за ними большой потенциал развития.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5657671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Вышеперечисленные направления должны компенсировать наметившийся застой формата </a:t>
            </a:r>
            <a:r>
              <a:rPr lang="ru-RU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вебинаров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прямом эфире, обусловленный чаще всего тем, что время трансляции оказывается неудобным,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 повествовании автора встречается много отвлечений, </a:t>
            </a:r>
          </a:p>
          <a:p>
            <a:pPr algn="ctr"/>
            <a:r>
              <a:rPr lang="ru-RU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расфокусирующих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внимание участников </a:t>
            </a:r>
            <a:r>
              <a:rPr lang="ru-RU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62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26"/>
    </mc:Choice>
    <mc:Fallback xmlns="">
      <p:transition spd="slow" advTm="2522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5105400"/>
            <a:ext cx="694944" cy="579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70" y="7308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420" y="2274411"/>
            <a:ext cx="7848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квалификации и предоставление узкоспециализированных знаний                                                            </a:t>
            </a:r>
            <a:r>
              <a:rPr 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отрыва </a:t>
            </a:r>
            <a:r>
              <a:rPr lang="ru-RU" sz="2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участников избирательного процесса от основного рабочего места</a:t>
            </a:r>
          </a:p>
          <a:p>
            <a:pPr marL="0" indent="0">
              <a:buNone/>
            </a:pPr>
            <a:endParaRPr lang="ru-RU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подходящей системы обучения, </a:t>
            </a:r>
            <a:r>
              <a:rPr 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оптимизирующей финансовые затраты </a:t>
            </a:r>
            <a:r>
              <a:rPr lang="ru-RU" sz="2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обучение</a:t>
            </a:r>
          </a:p>
          <a:p>
            <a:pPr marL="0" indent="0">
              <a:buNone/>
            </a:pPr>
            <a:endParaRPr lang="ru-RU" sz="2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Охват всех стадий </a:t>
            </a:r>
            <a:r>
              <a:rPr lang="ru-RU" sz="2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избирательного процесса, от законодательных до технологических, таких, например, как работа с техническими средствами подсчета голосов (например, комплексами обработки избирательных бюллетеней – КОИБ)</a:t>
            </a:r>
          </a:p>
          <a:p>
            <a:pPr marL="0" indent="0">
              <a:buNone/>
            </a:pPr>
            <a:endParaRPr lang="ru-RU" sz="2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 организации занятий как </a:t>
            </a:r>
            <a:r>
              <a:rPr 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микро, так и в </a:t>
            </a:r>
            <a:r>
              <a:rPr lang="ru-RU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макрогруппах</a:t>
            </a:r>
            <a:r>
              <a:rPr lang="ru-RU" sz="2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также возможность </a:t>
            </a:r>
            <a:r>
              <a:rPr 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самостоятельного изучения </a:t>
            </a:r>
            <a:r>
              <a:rPr lang="ru-RU" sz="2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материала в необходимом объеме</a:t>
            </a:r>
          </a:p>
          <a:p>
            <a:pPr marL="0" indent="0">
              <a:buNone/>
            </a:pPr>
            <a:endParaRPr lang="ru-RU" sz="2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 консультирования в режиме </a:t>
            </a:r>
            <a:r>
              <a:rPr 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</a:t>
            </a:r>
            <a:endParaRPr lang="ru-RU" sz="2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комплексов упражнений и практических заданий с привлечением мультимедийных решений, что делает процесс обучения интересным, </a:t>
            </a:r>
            <a:r>
              <a:rPr 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повышает его понимание, усвоение и запоминание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2331720"/>
            <a:ext cx="694944" cy="579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" y="3004185"/>
            <a:ext cx="694944" cy="579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" y="3665220"/>
            <a:ext cx="694944" cy="579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1030"/>
            <a:ext cx="694944" cy="579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52160"/>
            <a:ext cx="694944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3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эффективности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547029485"/>
              </p:ext>
            </p:extLst>
          </p:nvPr>
        </p:nvGraphicFramePr>
        <p:xfrm>
          <a:off x="219075" y="3952875"/>
          <a:ext cx="8705849" cy="272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771806" y="3165455"/>
            <a:ext cx="5417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ПЛАНИРУЕТСЯ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бъект 6"/>
          <p:cNvSpPr>
            <a:spLocks noGrp="1"/>
          </p:cNvSpPr>
          <p:nvPr>
            <p:ph idx="1"/>
          </p:nvPr>
        </p:nvSpPr>
        <p:spPr>
          <a:xfrm>
            <a:off x="1280160" y="1333499"/>
            <a:ext cx="6690360" cy="6829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Критерии эффективности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5725" y="214128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Новые возможности и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расширение</a:t>
            </a:r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аудитории, участвующей в проекте;</a:t>
            </a:r>
          </a:p>
          <a:p>
            <a:pPr lvl="0" algn="ctr"/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Эффективное внедрение новых технологий, способствующих увеличению скорости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усвоения</a:t>
            </a:r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материала;</a:t>
            </a:r>
          </a:p>
          <a:p>
            <a:pPr lvl="0" algn="ctr"/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Повышение</a:t>
            </a:r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профессионализма участников и появление новых подходов к работе;</a:t>
            </a:r>
          </a:p>
          <a:p>
            <a:pPr lvl="0" algn="ctr"/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работы у сотрудников, прошедших процесс дистанционного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419086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90550" y="453391"/>
            <a:ext cx="7886700" cy="906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развития СДО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79470680"/>
              </p:ext>
            </p:extLst>
          </p:nvPr>
        </p:nvGraphicFramePr>
        <p:xfrm>
          <a:off x="164523" y="2228850"/>
          <a:ext cx="2064471" cy="130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72621" y="4429827"/>
            <a:ext cx="2093157" cy="1255894"/>
            <a:chOff x="0" y="0"/>
            <a:chExt cx="2093157" cy="1255894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2093157" cy="125589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6784" y="36784"/>
              <a:ext cx="2019589" cy="11823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kern="1200" dirty="0">
                  <a:latin typeface="Times New Roman" pitchFamily="18" charset="0"/>
                  <a:cs typeface="Times New Roman" pitchFamily="18" charset="0"/>
                </a:rPr>
                <a:t> задача</a:t>
              </a:r>
            </a:p>
          </p:txBody>
        </p:sp>
      </p:grp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43772582"/>
              </p:ext>
            </p:extLst>
          </p:nvPr>
        </p:nvGraphicFramePr>
        <p:xfrm>
          <a:off x="2919952" y="1628776"/>
          <a:ext cx="6090698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Нашивка 14"/>
          <p:cNvSpPr/>
          <p:nvPr/>
        </p:nvSpPr>
        <p:spPr>
          <a:xfrm>
            <a:off x="2265778" y="2539365"/>
            <a:ext cx="758949" cy="7372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265777" y="4689156"/>
            <a:ext cx="758949" cy="7372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4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90550" y="453391"/>
            <a:ext cx="7886700" cy="906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развития СДО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81488611"/>
              </p:ext>
            </p:extLst>
          </p:nvPr>
        </p:nvGraphicFramePr>
        <p:xfrm>
          <a:off x="164523" y="2181224"/>
          <a:ext cx="2093157" cy="134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72621" y="4429827"/>
            <a:ext cx="2093157" cy="1255894"/>
            <a:chOff x="0" y="0"/>
            <a:chExt cx="2093157" cy="1255894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2093157" cy="125589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6784" y="36784"/>
              <a:ext cx="2019589" cy="11823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kern="1200" dirty="0">
                  <a:latin typeface="Times New Roman" pitchFamily="18" charset="0"/>
                  <a:cs typeface="Times New Roman" pitchFamily="18" charset="0"/>
                </a:rPr>
                <a:t> задача</a:t>
              </a:r>
            </a:p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>
                  <a:latin typeface="Times New Roman" pitchFamily="18" charset="0"/>
                  <a:cs typeface="Times New Roman" pitchFamily="18" charset="0"/>
                </a:rPr>
                <a:t>решение</a:t>
              </a:r>
              <a:endParaRPr lang="ru-RU" sz="3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46212722"/>
              </p:ext>
            </p:extLst>
          </p:nvPr>
        </p:nvGraphicFramePr>
        <p:xfrm>
          <a:off x="3024727" y="1562100"/>
          <a:ext cx="5966873" cy="465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Нашивка 16"/>
          <p:cNvSpPr/>
          <p:nvPr/>
        </p:nvSpPr>
        <p:spPr>
          <a:xfrm>
            <a:off x="2265778" y="2539365"/>
            <a:ext cx="758949" cy="7372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2265778" y="4689156"/>
            <a:ext cx="758949" cy="7372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79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6096</TotalTime>
  <Words>874</Words>
  <Application>Microsoft Office PowerPoint</Application>
  <PresentationFormat>Экран (4:3)</PresentationFormat>
  <Paragraphs>124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Предложения по системе дистанционного обучения Леноблизбиркома. Перспективы  и инновационное развитие</vt:lpstr>
      <vt:lpstr>История вопроса</vt:lpstr>
      <vt:lpstr>СХЕМА СДО </vt:lpstr>
      <vt:lpstr>E-Learning</vt:lpstr>
      <vt:lpstr>E-Learning обеспечивает:</vt:lpstr>
      <vt:lpstr>Преимущества E-Learning </vt:lpstr>
      <vt:lpstr>Критерии эффективности E-Learning  и планирование</vt:lpstr>
      <vt:lpstr>Презентация PowerPoint</vt:lpstr>
      <vt:lpstr>Презентация PowerPoint</vt:lpstr>
      <vt:lpstr>НЕОБХОДИМО СОЗДАТЬ</vt:lpstr>
      <vt:lpstr>ТАКЖЕ НЕОБХОДИМО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kuksikmuksik@mail.ru</cp:lastModifiedBy>
  <cp:revision>687</cp:revision>
  <dcterms:created xsi:type="dcterms:W3CDTF">2014-11-21T11:00:06Z</dcterms:created>
  <dcterms:modified xsi:type="dcterms:W3CDTF">2019-12-03T10:03:03Z</dcterms:modified>
</cp:coreProperties>
</file>